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82" r:id="rId3"/>
    <p:sldId id="285" r:id="rId4"/>
    <p:sldId id="261" r:id="rId5"/>
    <p:sldId id="281" r:id="rId6"/>
    <p:sldId id="263" r:id="rId7"/>
    <p:sldId id="293" r:id="rId8"/>
    <p:sldId id="290" r:id="rId9"/>
    <p:sldId id="289" r:id="rId10"/>
    <p:sldId id="264" r:id="rId11"/>
    <p:sldId id="267" r:id="rId12"/>
    <p:sldId id="268" r:id="rId13"/>
    <p:sldId id="283" r:id="rId14"/>
    <p:sldId id="287" r:id="rId15"/>
    <p:sldId id="284" r:id="rId16"/>
    <p:sldId id="269" r:id="rId17"/>
    <p:sldId id="291" r:id="rId18"/>
    <p:sldId id="294" r:id="rId19"/>
    <p:sldId id="286" r:id="rId20"/>
    <p:sldId id="295" r:id="rId21"/>
    <p:sldId id="275" r:id="rId22"/>
    <p:sldId id="292" r:id="rId23"/>
    <p:sldId id="276" r:id="rId24"/>
    <p:sldId id="279" r:id="rId25"/>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BE32"/>
    <a:srgbClr val="758022"/>
    <a:srgbClr val="909E2A"/>
    <a:srgbClr val="2E6ED2"/>
    <a:srgbClr val="948A54"/>
    <a:srgbClr val="2B3450"/>
    <a:srgbClr val="237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p:restoredTop sz="94681"/>
  </p:normalViewPr>
  <p:slideViewPr>
    <p:cSldViewPr>
      <p:cViewPr varScale="1">
        <p:scale>
          <a:sx n="75" d="100"/>
          <a:sy n="75" d="100"/>
        </p:scale>
        <p:origin x="296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32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770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1486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64980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96251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79"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rgbClr val="6EA9C5"/>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7772400" cy="100584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900" b="0" i="0">
                <a:solidFill>
                  <a:srgbClr val="6EA9C5"/>
                </a:solidFill>
                <a:latin typeface="Tahoma"/>
                <a:cs typeface="Tahoma"/>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5"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0" i="0">
                <a:solidFill>
                  <a:srgbClr val="6EA9C5"/>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6/7/2021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2168" y="514109"/>
            <a:ext cx="7188062" cy="4549775"/>
          </a:xfrm>
          <a:prstGeom prst="rect">
            <a:avLst/>
          </a:prstGeom>
        </p:spPr>
        <p:txBody>
          <a:bodyPr wrap="square" lIns="0" tIns="0" rIns="0" bIns="0">
            <a:spAutoFit/>
          </a:bodyPr>
          <a:lstStyle>
            <a:lvl1pPr>
              <a:defRPr sz="2900" b="0" i="0">
                <a:solidFill>
                  <a:srgbClr val="6EA9C5"/>
                </a:solidFill>
                <a:latin typeface="Tahoma"/>
                <a:cs typeface="Tahoma"/>
              </a:defRPr>
            </a:lvl1pPr>
          </a:lstStyle>
          <a:p>
            <a:endParaRPr/>
          </a:p>
        </p:txBody>
      </p:sp>
      <p:sp>
        <p:nvSpPr>
          <p:cNvPr id="3" name="Holder 3"/>
          <p:cNvSpPr>
            <a:spLocks noGrp="1"/>
          </p:cNvSpPr>
          <p:nvPr>
            <p:ph type="body" idx="1"/>
          </p:nvPr>
        </p:nvSpPr>
        <p:spPr>
          <a:xfrm>
            <a:off x="388620" y="2313432"/>
            <a:ext cx="6995159"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7"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6/7/2021</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1.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emf"/><Relationship Id="rId5" Type="http://schemas.openxmlformats.org/officeDocument/2006/relationships/oleObject" Target="../embeddings/oleObject6.bin"/><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mailto:gvantsa.potskhveria@cushwake.g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mailto:tamta.janiashvili@cushwake.ge" TargetMode="External"/><Relationship Id="rId5" Type="http://schemas.openxmlformats.org/officeDocument/2006/relationships/hyperlink" Target="mailto:tekla.iashagashvili@cushwake.ge"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C03BF0-69E2-4F2A-9577-D4E4CD580F31}"/>
              </a:ext>
            </a:extLst>
          </p:cNvPr>
          <p:cNvPicPr>
            <a:picLocks noChangeAspect="1"/>
          </p:cNvPicPr>
          <p:nvPr/>
        </p:nvPicPr>
        <p:blipFill rotWithShape="1">
          <a:blip r:embed="rId3">
            <a:extLst>
              <a:ext uri="{28A0092B-C50C-407E-A947-70E740481C1C}">
                <a14:useLocalDpi xmlns:a14="http://schemas.microsoft.com/office/drawing/2010/main" val="0"/>
              </a:ext>
            </a:extLst>
          </a:blip>
          <a:srcRect r="20312"/>
          <a:stretch/>
        </p:blipFill>
        <p:spPr>
          <a:xfrm>
            <a:off x="0" y="-54259"/>
            <a:ext cx="7772400" cy="10112659"/>
          </a:xfrm>
          <a:prstGeom prst="rect">
            <a:avLst/>
          </a:prstGeom>
        </p:spPr>
      </p:pic>
      <p:sp>
        <p:nvSpPr>
          <p:cNvPr id="53" name="Right Triangle 4">
            <a:extLst>
              <a:ext uri="{FF2B5EF4-FFF2-40B4-BE49-F238E27FC236}">
                <a16:creationId xmlns:a16="http://schemas.microsoft.com/office/drawing/2014/main" id="{58FB6E51-B616-4A75-B3A7-BECC7A4F4BAD}"/>
              </a:ext>
            </a:extLst>
          </p:cNvPr>
          <p:cNvSpPr/>
          <p:nvPr/>
        </p:nvSpPr>
        <p:spPr>
          <a:xfrm rot="5400000">
            <a:off x="-1179024" y="1124765"/>
            <a:ext cx="10175346" cy="7817298"/>
          </a:xfrm>
          <a:custGeom>
            <a:avLst/>
            <a:gdLst>
              <a:gd name="connsiteX0" fmla="*/ 0 w 9675630"/>
              <a:gd name="connsiteY0" fmla="*/ 6475227 h 6475227"/>
              <a:gd name="connsiteX1" fmla="*/ 0 w 9675630"/>
              <a:gd name="connsiteY1" fmla="*/ 0 h 6475227"/>
              <a:gd name="connsiteX2" fmla="*/ 9675630 w 9675630"/>
              <a:gd name="connsiteY2" fmla="*/ 6475227 h 6475227"/>
              <a:gd name="connsiteX3" fmla="*/ 0 w 9675630"/>
              <a:gd name="connsiteY3"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9675630 w 9675630"/>
              <a:gd name="connsiteY3" fmla="*/ 6475227 h 6475227"/>
              <a:gd name="connsiteX4" fmla="*/ 0 w 9675630"/>
              <a:gd name="connsiteY4"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1562986 w 9675630"/>
              <a:gd name="connsiteY3" fmla="*/ 1073888 h 6475227"/>
              <a:gd name="connsiteX4" fmla="*/ 9675630 w 9675630"/>
              <a:gd name="connsiteY4" fmla="*/ 6475227 h 6475227"/>
              <a:gd name="connsiteX5" fmla="*/ 0 w 9675630"/>
              <a:gd name="connsiteY5" fmla="*/ 6475227 h 6475227"/>
              <a:gd name="connsiteX0" fmla="*/ 0 w 9675630"/>
              <a:gd name="connsiteY0" fmla="*/ 6528391 h 6528391"/>
              <a:gd name="connsiteX1" fmla="*/ 0 w 9675630"/>
              <a:gd name="connsiteY1" fmla="*/ 53164 h 6528391"/>
              <a:gd name="connsiteX2" fmla="*/ 1562989 w 9675630"/>
              <a:gd name="connsiteY2" fmla="*/ 1127052 h 6528391"/>
              <a:gd name="connsiteX3" fmla="*/ 1690580 w 9675630"/>
              <a:gd name="connsiteY3" fmla="*/ 0 h 6528391"/>
              <a:gd name="connsiteX4" fmla="*/ 9675630 w 9675630"/>
              <a:gd name="connsiteY4" fmla="*/ 6528391 h 6528391"/>
              <a:gd name="connsiteX5" fmla="*/ 0 w 9675630"/>
              <a:gd name="connsiteY5" fmla="*/ 6528391 h 6528391"/>
              <a:gd name="connsiteX0" fmla="*/ 0 w 9675630"/>
              <a:gd name="connsiteY0" fmla="*/ 6528391 h 6528391"/>
              <a:gd name="connsiteX1" fmla="*/ 0 w 9675630"/>
              <a:gd name="connsiteY1" fmla="*/ 53164 h 6528391"/>
              <a:gd name="connsiteX2" fmla="*/ 1690580 w 9675630"/>
              <a:gd name="connsiteY2" fmla="*/ 0 h 6528391"/>
              <a:gd name="connsiteX3" fmla="*/ 9675630 w 9675630"/>
              <a:gd name="connsiteY3" fmla="*/ 6528391 h 6528391"/>
              <a:gd name="connsiteX4" fmla="*/ 0 w 9675630"/>
              <a:gd name="connsiteY4" fmla="*/ 6528391 h 6528391"/>
              <a:gd name="connsiteX0" fmla="*/ 0 w 9675630"/>
              <a:gd name="connsiteY0" fmla="*/ 6496493 h 6496493"/>
              <a:gd name="connsiteX1" fmla="*/ 0 w 9675630"/>
              <a:gd name="connsiteY1" fmla="*/ 21266 h 6496493"/>
              <a:gd name="connsiteX2" fmla="*/ 1743746 w 9675630"/>
              <a:gd name="connsiteY2" fmla="*/ 0 h 6496493"/>
              <a:gd name="connsiteX3" fmla="*/ 9675630 w 9675630"/>
              <a:gd name="connsiteY3" fmla="*/ 6496493 h 6496493"/>
              <a:gd name="connsiteX4" fmla="*/ 0 w 9675630"/>
              <a:gd name="connsiteY4"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208334 w 9675630"/>
              <a:gd name="connsiteY3" fmla="*/ 5273750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9579937 w 9675630"/>
              <a:gd name="connsiteY3" fmla="*/ 2817629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069543 w 9675630"/>
              <a:gd name="connsiteY3" fmla="*/ 2343983 h 6496493"/>
              <a:gd name="connsiteX4" fmla="*/ 9675630 w 9675630"/>
              <a:gd name="connsiteY4" fmla="*/ 6496493 h 6496493"/>
              <a:gd name="connsiteX5" fmla="*/ 0 w 9675630"/>
              <a:gd name="connsiteY5" fmla="*/ 6496493 h 6496493"/>
              <a:gd name="connsiteX0" fmla="*/ 0 w 9740305"/>
              <a:gd name="connsiteY0" fmla="*/ 6504181 h 6504181"/>
              <a:gd name="connsiteX1" fmla="*/ 0 w 9740305"/>
              <a:gd name="connsiteY1" fmla="*/ 28954 h 6504181"/>
              <a:gd name="connsiteX2" fmla="*/ 1743746 w 9740305"/>
              <a:gd name="connsiteY2" fmla="*/ 7688 h 6504181"/>
              <a:gd name="connsiteX3" fmla="*/ 9740305 w 9740305"/>
              <a:gd name="connsiteY3" fmla="*/ 0 h 6504181"/>
              <a:gd name="connsiteX4" fmla="*/ 9675630 w 9740305"/>
              <a:gd name="connsiteY4" fmla="*/ 6504181 h 6504181"/>
              <a:gd name="connsiteX5" fmla="*/ 0 w 9740305"/>
              <a:gd name="connsiteY5" fmla="*/ 6504181 h 6504181"/>
              <a:gd name="connsiteX0" fmla="*/ 0 w 9740305"/>
              <a:gd name="connsiteY0" fmla="*/ 6504181 h 6504181"/>
              <a:gd name="connsiteX1" fmla="*/ 0 w 9740305"/>
              <a:gd name="connsiteY1" fmla="*/ 28954 h 6504181"/>
              <a:gd name="connsiteX2" fmla="*/ 9740305 w 9740305"/>
              <a:gd name="connsiteY2" fmla="*/ 0 h 6504181"/>
              <a:gd name="connsiteX3" fmla="*/ 9675630 w 9740305"/>
              <a:gd name="connsiteY3" fmla="*/ 6504181 h 6504181"/>
              <a:gd name="connsiteX4" fmla="*/ 0 w 9740305"/>
              <a:gd name="connsiteY4" fmla="*/ 6504181 h 6504181"/>
              <a:gd name="connsiteX0" fmla="*/ 0 w 9781055"/>
              <a:gd name="connsiteY0" fmla="*/ 6504181 h 6504181"/>
              <a:gd name="connsiteX1" fmla="*/ 0 w 9781055"/>
              <a:gd name="connsiteY1" fmla="*/ 28954 h 6504181"/>
              <a:gd name="connsiteX2" fmla="*/ 9781055 w 9781055"/>
              <a:gd name="connsiteY2" fmla="*/ 0 h 6504181"/>
              <a:gd name="connsiteX3" fmla="*/ 9675630 w 9781055"/>
              <a:gd name="connsiteY3" fmla="*/ 6504181 h 6504181"/>
              <a:gd name="connsiteX4" fmla="*/ 0 w 9781055"/>
              <a:gd name="connsiteY4" fmla="*/ 6504181 h 6504181"/>
              <a:gd name="connsiteX0" fmla="*/ 0 w 9825050"/>
              <a:gd name="connsiteY0" fmla="*/ 6504181 h 6504181"/>
              <a:gd name="connsiteX1" fmla="*/ 0 w 9825050"/>
              <a:gd name="connsiteY1" fmla="*/ 28954 h 6504181"/>
              <a:gd name="connsiteX2" fmla="*/ 9781055 w 9825050"/>
              <a:gd name="connsiteY2" fmla="*/ 0 h 6504181"/>
              <a:gd name="connsiteX3" fmla="*/ 9825050 w 9825050"/>
              <a:gd name="connsiteY3" fmla="*/ 6504181 h 6504181"/>
              <a:gd name="connsiteX4" fmla="*/ 0 w 9825050"/>
              <a:gd name="connsiteY4" fmla="*/ 6504181 h 6504181"/>
              <a:gd name="connsiteX0" fmla="*/ 2 w 9825052"/>
              <a:gd name="connsiteY0" fmla="*/ 6534018 h 6534018"/>
              <a:gd name="connsiteX1" fmla="*/ 0 w 9825052"/>
              <a:gd name="connsiteY1" fmla="*/ 0 h 6534018"/>
              <a:gd name="connsiteX2" fmla="*/ 9781057 w 9825052"/>
              <a:gd name="connsiteY2" fmla="*/ 29837 h 6534018"/>
              <a:gd name="connsiteX3" fmla="*/ 9825052 w 9825052"/>
              <a:gd name="connsiteY3" fmla="*/ 6534018 h 6534018"/>
              <a:gd name="connsiteX4" fmla="*/ 2 w 9825052"/>
              <a:gd name="connsiteY4" fmla="*/ 6534018 h 65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5052" h="6534018">
                <a:moveTo>
                  <a:pt x="2" y="6534018"/>
                </a:moveTo>
                <a:cubicBezTo>
                  <a:pt x="1" y="4356012"/>
                  <a:pt x="1" y="2178006"/>
                  <a:pt x="0" y="0"/>
                </a:cubicBezTo>
                <a:lnTo>
                  <a:pt x="9781057" y="29837"/>
                </a:lnTo>
                <a:lnTo>
                  <a:pt x="9825052" y="6534018"/>
                </a:lnTo>
                <a:lnTo>
                  <a:pt x="2" y="6534018"/>
                </a:lnTo>
                <a:close/>
              </a:path>
            </a:pathLst>
          </a:custGeom>
          <a:solidFill>
            <a:srgbClr val="ADBE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4344" tIns="47170" rIns="94344" bIns="47170" numCol="1" spcCol="0" rtlCol="0" fromWordArt="0" anchor="ctr" anchorCtr="0" forceAA="0" compatLnSpc="1">
            <a:prstTxWarp prst="textNoShape">
              <a:avLst/>
            </a:prstTxWarp>
            <a:noAutofit/>
          </a:bodyPr>
          <a:lstStyle/>
          <a:p>
            <a:endParaRPr lang="en-GB" sz="1856"/>
          </a:p>
        </p:txBody>
      </p:sp>
      <p:sp>
        <p:nvSpPr>
          <p:cNvPr id="7" name="object 2">
            <a:extLst>
              <a:ext uri="{FF2B5EF4-FFF2-40B4-BE49-F238E27FC236}">
                <a16:creationId xmlns:a16="http://schemas.microsoft.com/office/drawing/2014/main" id="{86288480-2707-4653-A1D9-08DF7BA896DB}"/>
              </a:ext>
            </a:extLst>
          </p:cNvPr>
          <p:cNvSpPr/>
          <p:nvPr/>
        </p:nvSpPr>
        <p:spPr>
          <a:xfrm>
            <a:off x="-17700" y="0"/>
            <a:ext cx="7772400" cy="10058400"/>
          </a:xfrm>
          <a:custGeom>
            <a:avLst/>
            <a:gdLst>
              <a:gd name="connsiteX0" fmla="*/ 0 w 7772400"/>
              <a:gd name="connsiteY0" fmla="*/ 10058400 h 10058400"/>
              <a:gd name="connsiteX1" fmla="*/ 6536028 w 7772400"/>
              <a:gd name="connsiteY1" fmla="*/ 7804597 h 10058400"/>
              <a:gd name="connsiteX2" fmla="*/ 7772400 w 7772400"/>
              <a:gd name="connsiteY2" fmla="*/ 0 h 10058400"/>
              <a:gd name="connsiteX3" fmla="*/ 0 w 7772400"/>
              <a:gd name="connsiteY3" fmla="*/ 0 h 10058400"/>
              <a:gd name="connsiteX4" fmla="*/ 0 w 7772400"/>
              <a:gd name="connsiteY4" fmla="*/ 10058400 h 1005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0058400">
                <a:moveTo>
                  <a:pt x="0" y="10058400"/>
                </a:moveTo>
                <a:lnTo>
                  <a:pt x="6536028" y="7804597"/>
                </a:lnTo>
                <a:lnTo>
                  <a:pt x="7772400" y="0"/>
                </a:lnTo>
                <a:lnTo>
                  <a:pt x="0" y="0"/>
                </a:lnTo>
                <a:lnTo>
                  <a:pt x="0" y="10058400"/>
                </a:lnTo>
                <a:close/>
              </a:path>
            </a:pathLst>
          </a:custGeom>
          <a:solidFill>
            <a:schemeClr val="tx1">
              <a:alpha val="42000"/>
            </a:schemeClr>
          </a:solidFill>
        </p:spPr>
        <p:txBody>
          <a:bodyPr wrap="square" lIns="0" tIns="0" rIns="0" bIns="0" rtlCol="0"/>
          <a:lstStyle/>
          <a:p>
            <a:endParaRPr/>
          </a:p>
        </p:txBody>
      </p:sp>
      <p:sp>
        <p:nvSpPr>
          <p:cNvPr id="55" name="Rectangle 54">
            <a:extLst>
              <a:ext uri="{FF2B5EF4-FFF2-40B4-BE49-F238E27FC236}">
                <a16:creationId xmlns:a16="http://schemas.microsoft.com/office/drawing/2014/main" id="{3FE3DFDD-E87F-4281-90D4-0762148EB169}"/>
              </a:ext>
            </a:extLst>
          </p:cNvPr>
          <p:cNvSpPr/>
          <p:nvPr/>
        </p:nvSpPr>
        <p:spPr>
          <a:xfrm>
            <a:off x="838200" y="5377537"/>
            <a:ext cx="6604002" cy="1155894"/>
          </a:xfrm>
          <a:prstGeom prst="rect">
            <a:avLst/>
          </a:prstGeom>
        </p:spPr>
        <p:txBody>
          <a:bodyPr>
            <a:spAutoFit/>
          </a:bodyPr>
          <a:lstStyle/>
          <a:p>
            <a:pPr algn="ctr"/>
            <a:r>
              <a:rPr lang="en-US" sz="2400" i="1" dirty="0">
                <a:solidFill>
                  <a:schemeClr val="bg1"/>
                </a:solidFill>
                <a:effectLst>
                  <a:outerShdw blurRad="50800" dist="38100" dir="2700000" algn="tl" rotWithShape="0">
                    <a:prstClr val="black">
                      <a:alpha val="40000"/>
                    </a:prstClr>
                  </a:outerShdw>
                </a:effectLst>
                <a:latin typeface="Georgia" panose="02040502050405020303" pitchFamily="18" charset="0"/>
                <a:ea typeface="Arial" panose="020B0604020202020204" pitchFamily="34" charset="0"/>
                <a:cs typeface="Arial" panose="020B0604020202020204" pitchFamily="34" charset="0"/>
              </a:rPr>
              <a:t>Tbilisi, Georgia</a:t>
            </a:r>
            <a:r>
              <a:rPr lang="en-US" sz="3200" dirty="0">
                <a:solidFill>
                  <a:schemeClr val="bg1"/>
                </a:solidFill>
                <a:effectLst>
                  <a:outerShdw blurRad="50800" dist="38100" dir="2700000" algn="tl" rotWithShape="0">
                    <a:prstClr val="black">
                      <a:alpha val="40000"/>
                    </a:prstClr>
                  </a:outerShdw>
                </a:effectLst>
                <a:latin typeface="Gotham Regular"/>
                <a:ea typeface="Arial" panose="020B0604020202020204" pitchFamily="34" charset="0"/>
                <a:cs typeface="Arial" panose="020B0604020202020204" pitchFamily="34" charset="0"/>
              </a:rPr>
              <a:t> </a:t>
            </a:r>
            <a:endParaRPr lang="en-GB" sz="1100" dirty="0">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Times New Roman" panose="02020603050405020304" pitchFamily="18" charset="0"/>
            </a:endParaRPr>
          </a:p>
          <a:p>
            <a:pPr algn="ctr"/>
            <a:endParaRPr lang="en-US" sz="1237" dirty="0">
              <a:solidFill>
                <a:schemeClr val="bg1"/>
              </a:solidFill>
              <a:effectLst>
                <a:outerShdw blurRad="50800" dist="38100" dir="2700000" algn="tl" rotWithShape="0">
                  <a:prstClr val="black">
                    <a:alpha val="40000"/>
                  </a:prstClr>
                </a:outerShdw>
              </a:effectLst>
              <a:latin typeface="Gotham Regular"/>
              <a:ea typeface="Arial" panose="020B0604020202020204" pitchFamily="34" charset="0"/>
              <a:cs typeface="Arial" panose="020B0604020202020204" pitchFamily="34" charset="0"/>
            </a:endParaRPr>
          </a:p>
          <a:p>
            <a:pPr algn="ctr"/>
            <a:r>
              <a:rPr lang="en-US" sz="1237" dirty="0">
                <a:solidFill>
                  <a:schemeClr val="bg1"/>
                </a:solidFill>
                <a:effectLst>
                  <a:outerShdw blurRad="50800" dist="38100" dir="2700000" algn="tl" rotWithShape="0">
                    <a:prstClr val="black">
                      <a:alpha val="40000"/>
                    </a:prstClr>
                  </a:outerShdw>
                </a:effectLst>
                <a:latin typeface="Gotham Regular"/>
                <a:ea typeface="Arial" panose="020B0604020202020204" pitchFamily="34" charset="0"/>
                <a:cs typeface="Arial" panose="020B0604020202020204" pitchFamily="34" charset="0"/>
              </a:rPr>
              <a:t>June, 2021</a:t>
            </a:r>
            <a:endParaRPr lang="en-GB" sz="1237" dirty="0">
              <a:solidFill>
                <a:schemeClr val="bg1"/>
              </a:solidFill>
              <a:effectLst>
                <a:outerShdw blurRad="50800" dist="38100" dir="2700000" algn="tl" rotWithShape="0">
                  <a:prstClr val="black">
                    <a:alpha val="40000"/>
                  </a:prstClr>
                </a:outerShdw>
              </a:effectLst>
              <a:latin typeface="Arial" panose="020B0604020202020204" pitchFamily="34" charset="0"/>
              <a:ea typeface="Arial" panose="020B0604020202020204" pitchFamily="34" charset="0"/>
              <a:cs typeface="Times New Roman" panose="02020603050405020304" pitchFamily="18" charset="0"/>
            </a:endParaRPr>
          </a:p>
          <a:p>
            <a:pPr algn="ctr"/>
            <a:endParaRPr lang="en-GB" sz="1237" dirty="0">
              <a:solidFill>
                <a:schemeClr val="bg1"/>
              </a:solidFill>
              <a:effectLst>
                <a:outerShdw blurRad="50800" dist="38100" dir="2700000" algn="tl" rotWithShape="0">
                  <a:prstClr val="black">
                    <a:alpha val="40000"/>
                  </a:prstClr>
                </a:outerShdw>
              </a:effectLst>
              <a:highlight>
                <a:srgbClr val="FFFF00"/>
              </a:highlight>
              <a:latin typeface="Arial" panose="020B0604020202020204" pitchFamily="34" charset="0"/>
              <a:ea typeface="Arial" panose="020B06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943EED3-A0D0-4D85-B5D7-4F7F63B96195}"/>
              </a:ext>
            </a:extLst>
          </p:cNvPr>
          <p:cNvSpPr/>
          <p:nvPr/>
        </p:nvSpPr>
        <p:spPr>
          <a:xfrm>
            <a:off x="685800" y="3200400"/>
            <a:ext cx="6604002" cy="707886"/>
          </a:xfrm>
          <a:prstGeom prst="rect">
            <a:avLst/>
          </a:prstGeom>
        </p:spPr>
        <p:txBody>
          <a:bodyPr>
            <a:spAutoFit/>
          </a:bodyPr>
          <a:lstStyle/>
          <a:p>
            <a:pPr algn="ctr"/>
            <a:r>
              <a:rPr lang="en-US" sz="4000" b="1" dirty="0">
                <a:solidFill>
                  <a:schemeClr val="bg1"/>
                </a:solidFill>
                <a:effectLst>
                  <a:outerShdw blurRad="50800" dist="38100" dir="2700000" algn="tl" rotWithShape="0">
                    <a:prstClr val="black">
                      <a:alpha val="40000"/>
                    </a:prstClr>
                  </a:outerShdw>
                </a:effectLst>
                <a:latin typeface="Gotham" panose="02000604040000020004" pitchFamily="2" charset="0"/>
                <a:ea typeface="Arial" panose="020B0604020202020204" pitchFamily="34" charset="0"/>
                <a:cs typeface="Arial" panose="020B0604020202020204" pitchFamily="34" charset="0"/>
              </a:rPr>
              <a:t>GOING GREEN</a:t>
            </a:r>
            <a:r>
              <a:rPr lang="en-US" sz="1237" dirty="0">
                <a:solidFill>
                  <a:schemeClr val="bg1"/>
                </a:solidFill>
                <a:effectLst>
                  <a:outerShdw blurRad="50800" dist="38100" dir="2700000" algn="tl" rotWithShape="0">
                    <a:prstClr val="black">
                      <a:alpha val="40000"/>
                    </a:prstClr>
                  </a:outerShdw>
                </a:effectLst>
                <a:latin typeface="Gotham" panose="02000604040000020004" pitchFamily="2" charset="0"/>
                <a:ea typeface="Arial" panose="020B0604020202020204" pitchFamily="34" charset="0"/>
                <a:cs typeface="Arial" panose="020B0604020202020204" pitchFamily="34" charset="0"/>
              </a:rPr>
              <a:t> </a:t>
            </a:r>
            <a:endParaRPr lang="en-GB" sz="1237" dirty="0">
              <a:solidFill>
                <a:schemeClr val="bg1"/>
              </a:solidFill>
              <a:effectLst>
                <a:outerShdw blurRad="50800" dist="38100" dir="2700000" algn="tl" rotWithShape="0">
                  <a:prstClr val="black">
                    <a:alpha val="40000"/>
                  </a:prstClr>
                </a:outerShdw>
              </a:effectLst>
              <a:latin typeface="Gotham" panose="02000604040000020004" pitchFamily="2" charset="0"/>
              <a:ea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BAEBA28-89FF-4C84-94CF-5EA95A41194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356199" y="1654345"/>
            <a:ext cx="3104900" cy="1034424"/>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05BD42C0-C952-4C71-A849-2F0EB3F7DF29}"/>
              </a:ext>
            </a:extLst>
          </p:cNvPr>
          <p:cNvSpPr/>
          <p:nvPr/>
        </p:nvSpPr>
        <p:spPr>
          <a:xfrm>
            <a:off x="1255437" y="4350524"/>
            <a:ext cx="5769528" cy="584775"/>
          </a:xfrm>
          <a:prstGeom prst="rect">
            <a:avLst/>
          </a:prstGeom>
        </p:spPr>
        <p:txBody>
          <a:bodyPr wrap="none">
            <a:spAutoFit/>
          </a:bodyPr>
          <a:lstStyle/>
          <a:p>
            <a:r>
              <a:rPr lang="en-US" sz="3200" b="1" i="1" dirty="0">
                <a:solidFill>
                  <a:srgbClr val="ADBE32"/>
                </a:solidFill>
                <a:effectLst>
                  <a:outerShdw blurRad="50800" dist="38100" dir="2700000" algn="tl" rotWithShape="0">
                    <a:prstClr val="black">
                      <a:alpha val="40000"/>
                    </a:prstClr>
                  </a:outerShdw>
                </a:effectLst>
                <a:latin typeface="Georgia" panose="02040502050405090303" pitchFamily="18" charset="0"/>
              </a:rPr>
              <a:t>Alternative Certifications </a:t>
            </a:r>
          </a:p>
        </p:txBody>
      </p:sp>
    </p:spTree>
    <p:extLst>
      <p:ext uri="{BB962C8B-B14F-4D97-AF65-F5344CB8AC3E}">
        <p14:creationId xmlns:p14="http://schemas.microsoft.com/office/powerpoint/2010/main" val="352682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 name="Picture 186">
            <a:extLst>
              <a:ext uri="{FF2B5EF4-FFF2-40B4-BE49-F238E27FC236}">
                <a16:creationId xmlns:a16="http://schemas.microsoft.com/office/drawing/2014/main" id="{DBFAF9DC-D938-4B39-A916-2D468A2276F5}"/>
              </a:ext>
            </a:extLst>
          </p:cNvPr>
          <p:cNvPicPr>
            <a:picLocks noChangeAspect="1"/>
          </p:cNvPicPr>
          <p:nvPr/>
        </p:nvPicPr>
        <p:blipFill rotWithShape="1">
          <a:blip r:embed="rId3">
            <a:extLst>
              <a:ext uri="{28A0092B-C50C-407E-A947-70E740481C1C}">
                <a14:useLocalDpi xmlns:a14="http://schemas.microsoft.com/office/drawing/2010/main" val="0"/>
              </a:ext>
            </a:extLst>
          </a:blip>
          <a:srcRect r="16394"/>
          <a:stretch/>
        </p:blipFill>
        <p:spPr>
          <a:xfrm>
            <a:off x="0" y="0"/>
            <a:ext cx="7772400" cy="1005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03D8BF-BA2D-4F65-86DF-D25B7ED997F7}"/>
              </a:ext>
            </a:extLst>
          </p:cNvPr>
          <p:cNvSpPr/>
          <p:nvPr/>
        </p:nvSpPr>
        <p:spPr>
          <a:xfrm>
            <a:off x="0" y="0"/>
            <a:ext cx="7772400" cy="10058400"/>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0DB4649-D638-4E70-A80F-C3CEBEE0CB84}"/>
              </a:ext>
            </a:extLst>
          </p:cNvPr>
          <p:cNvSpPr/>
          <p:nvPr/>
        </p:nvSpPr>
        <p:spPr>
          <a:xfrm>
            <a:off x="1676400" y="1326926"/>
            <a:ext cx="5791200" cy="5786199"/>
          </a:xfrm>
          <a:prstGeom prst="rect">
            <a:avLst/>
          </a:prstGeom>
        </p:spPr>
        <p:txBody>
          <a:bodyPr wrap="square">
            <a:spAutoFit/>
          </a:bodyPr>
          <a:lstStyle/>
          <a:p>
            <a:pPr>
              <a:spcAft>
                <a:spcPts val="600"/>
              </a:spcAft>
            </a:pP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a:t>
            </a:r>
            <a:r>
              <a:rPr lang="ka-GE" sz="1200" dirty="0">
                <a:solidFill>
                  <a:srgbClr val="696B6B"/>
                </a:solidFill>
                <a:latin typeface="Gotham" panose="02000604040000020004" pitchFamily="2" charset="0"/>
                <a:ea typeface="Arial" panose="020B0604020202020204" pitchFamily="34" charset="0"/>
                <a:cs typeface="Arial" panose="020B0604020202020204" pitchFamily="34" charset="0"/>
              </a:rPr>
              <a:t>use plays</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 an important role in </a:t>
            </a:r>
            <a:r>
              <a:rPr lang="ka-GE" sz="1200" dirty="0">
                <a:solidFill>
                  <a:srgbClr val="696B6B"/>
                </a:solidFill>
                <a:latin typeface="Gotham" panose="02000604040000020004" pitchFamily="2" charset="0"/>
                <a:ea typeface="Arial" panose="020B0604020202020204" pitchFamily="34" charset="0"/>
                <a:cs typeface="Arial" panose="020B0604020202020204" pitchFamily="34" charset="0"/>
              </a:rPr>
              <a:t>determining overall</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 sustainability of properties</a:t>
            </a:r>
            <a:r>
              <a:rPr lang="ka-GE" sz="1200" dirty="0">
                <a:solidFill>
                  <a:srgbClr val="696B6B"/>
                </a:solidFill>
                <a:latin typeface="Gotham" panose="02000604040000020004" pitchFamily="2" charset="0"/>
                <a:ea typeface="Arial" panose="020B0604020202020204" pitchFamily="34" charset="0"/>
                <a:cs typeface="Arial" panose="020B0604020202020204" pitchFamily="34" charset="0"/>
              </a:rPr>
              <a:t>. T</a:t>
            </a:r>
            <a:r>
              <a:rPr lang="en-US" sz="1200" dirty="0" err="1">
                <a:solidFill>
                  <a:srgbClr val="696B6B"/>
                </a:solidFill>
                <a:latin typeface="Gotham" panose="02000604040000020004" pitchFamily="2" charset="0"/>
                <a:ea typeface="Arial" panose="020B0604020202020204" pitchFamily="34" charset="0"/>
                <a:cs typeface="Arial" panose="020B0604020202020204" pitchFamily="34" charset="0"/>
              </a:rPr>
              <a:t>herefore</a:t>
            </a:r>
            <a:r>
              <a:rPr lang="ka-GE" sz="1200" dirty="0">
                <a:solidFill>
                  <a:srgbClr val="696B6B"/>
                </a:solidFill>
                <a:latin typeface="Gotham" panose="02000604040000020004" pitchFamily="2" charset="0"/>
                <a:ea typeface="Arial" panose="020B0604020202020204" pitchFamily="34" charset="0"/>
                <a:cs typeface="Arial" panose="020B0604020202020204" pitchFamily="34" charset="0"/>
              </a:rPr>
              <a:t>,</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 certificates that measure the energy efficiency of buildings are of significant importance. One</a:t>
            </a:r>
            <a:r>
              <a:rPr lang="ka-GE" sz="1200" dirty="0">
                <a:solidFill>
                  <a:srgbClr val="696B6B"/>
                </a:solidFill>
                <a:latin typeface="Gotham" panose="02000604040000020004" pitchFamily="2" charset="0"/>
                <a:ea typeface="Arial" panose="020B0604020202020204" pitchFamily="34" charset="0"/>
                <a:cs typeface="Arial" panose="020B0604020202020204" pitchFamily="34" charset="0"/>
              </a:rPr>
              <a:t> such certificate</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 is Energy Star. </a:t>
            </a:r>
            <a:endParaRPr lang="en-US" sz="1200" dirty="0">
              <a:latin typeface="Times New Roman" panose="02020603050405020304" pitchFamily="18" charset="0"/>
              <a:ea typeface="Times New Roman" panose="02020603050405020304" pitchFamily="18" charset="0"/>
            </a:endParaRPr>
          </a:p>
          <a:p>
            <a:pPr>
              <a:spcAft>
                <a:spcPts val="600"/>
              </a:spcAft>
            </a:pP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Star was developed in 1992 by the Department of Energy and Environmental Protection Agency (EPA) in the US. It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is a voluntary public-private partnership program.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Since its creation, the program has been adopted in numerous countries such as Canada, the European Union, Australia, Taiwan, Japan, and New Zealand. It is noteworthy that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many commercial properties waste about 1/3 of the energy they consume; so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the organization’s certification mostly focuses on an efficient use of energy in buildings.</a:t>
            </a:r>
            <a:endParaRPr lang="en-US" sz="1200" dirty="0">
              <a:latin typeface="Times New Roman" panose="02020603050405020304" pitchFamily="18" charset="0"/>
              <a:ea typeface="Times New Roman" panose="02020603050405020304" pitchFamily="18" charset="0"/>
            </a:endParaRPr>
          </a:p>
          <a:p>
            <a:pPr>
              <a:spcAft>
                <a:spcPts val="600"/>
              </a:spcAft>
            </a:pP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For certification a building will need to earn an Energy Star score of 75 or higher out of 100, indicating that it performs better than at least 75% of similar buildings nationwide. Energy Star</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score assesses how the building is performing as a whole, also considering its physical attributes, and how the people inside are using them. Specifically, it uses an online benchmarking system, where building owners enter data about their buildings’ energy consumption, operation, number of occupants, location, and other characteristics, after which the system compares each building’s energy performance with the performance of similar buildings within the country. Moreover, the building must follow industry standards for thermal comfort, air ventilation, indoor air quality and illumination.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Star rates devices that are installed at homes and in enterprises, and certifies the energy efficient ones. For example, this can be high-efficiency HVAC systems that directly translate into savings in energy costs. HVAC systems are continuously improving and are always becoming more efficient. High-efficiency HVAC systems should make the top of the list of investments in a project and get Energy Star accreditation. </a:t>
            </a:r>
            <a:endParaRPr lang="en-US" sz="12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173E8D9C-1A3E-435C-8DBB-F57259F639B3}"/>
              </a:ext>
            </a:extLst>
          </p:cNvPr>
          <p:cNvSpPr/>
          <p:nvPr/>
        </p:nvSpPr>
        <p:spPr>
          <a:xfrm>
            <a:off x="0" y="7597653"/>
            <a:ext cx="7772400" cy="2460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8B9782B-2A2A-45DE-AACB-0D92A2EFE65F}"/>
              </a:ext>
            </a:extLst>
          </p:cNvPr>
          <p:cNvSpPr/>
          <p:nvPr/>
        </p:nvSpPr>
        <p:spPr>
          <a:xfrm>
            <a:off x="1752600" y="7695440"/>
            <a:ext cx="5507171" cy="1569660"/>
          </a:xfrm>
          <a:prstGeom prst="rect">
            <a:avLst/>
          </a:prstGeom>
        </p:spPr>
        <p:txBody>
          <a:bodyPr wrap="square">
            <a:spAutoFit/>
          </a:bodyPr>
          <a:lstStyle/>
          <a:p>
            <a:pPr>
              <a:spcAft>
                <a:spcPts val="600"/>
              </a:spcAft>
            </a:pPr>
            <a:r>
              <a:rPr lang="en-US" sz="1200" b="1" i="1" dirty="0">
                <a:solidFill>
                  <a:srgbClr val="ADBE32"/>
                </a:solidFill>
                <a:latin typeface="Georgia" panose="02040502050405090303" pitchFamily="18" charset="0"/>
                <a:ea typeface="Arial" panose="020B0604020202020204" pitchFamily="34" charset="0"/>
                <a:cs typeface="Arial" panose="020B0604020202020204" pitchFamily="34" charset="0"/>
              </a:rPr>
              <a:t>Having Energy Star accreditation in turn proves company’s sustainable approach to building and design, and differentiates a company from competitors</a:t>
            </a:r>
            <a:r>
              <a:rPr lang="ka-GE" sz="1200" b="1" i="1" dirty="0">
                <a:solidFill>
                  <a:srgbClr val="ADBE32"/>
                </a:solidFill>
                <a:latin typeface="Gotham" panose="02000604040000020004" pitchFamily="2" charset="0"/>
                <a:ea typeface="Arial" panose="020B0604020202020204" pitchFamily="34" charset="0"/>
                <a:cs typeface="Arial" panose="020B0604020202020204" pitchFamily="34" charset="0"/>
              </a:rPr>
              <a:t>. </a:t>
            </a:r>
            <a:r>
              <a:rPr lang="en-GB" sz="1200" b="1" i="1" dirty="0">
                <a:solidFill>
                  <a:srgbClr val="ADBE32"/>
                </a:solidFill>
                <a:latin typeface="Georgia" panose="02040502050405090303" pitchFamily="18" charset="0"/>
                <a:ea typeface="Arial" panose="020B0604020202020204" pitchFamily="34" charset="0"/>
                <a:cs typeface="Arial" panose="020B0604020202020204" pitchFamily="34" charset="0"/>
              </a:rPr>
              <a:t>Noteworthily, the </a:t>
            </a:r>
            <a:r>
              <a:rPr lang="en-US" sz="12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certification is given on an annual basis, so a building must maintain its high performance to be certified year to year. This in itself can help owners to determine whether energy performance is improving, remaining the same, or deteriorating, while also verifying the building improvements with Energy Star.</a:t>
            </a:r>
            <a:r>
              <a:rPr lang="en-US" sz="1200" b="1" i="1" dirty="0">
                <a:solidFill>
                  <a:srgbClr val="ADBE32"/>
                </a:solidFill>
                <a:latin typeface="Georgia" panose="02040502050405090303" pitchFamily="18" charset="0"/>
                <a:ea typeface="Times New Roman" panose="02020603050405020304" pitchFamily="18" charset="0"/>
              </a:rPr>
              <a:t>  </a:t>
            </a:r>
          </a:p>
        </p:txBody>
      </p:sp>
      <p:cxnSp>
        <p:nvCxnSpPr>
          <p:cNvPr id="6" name="Straight Connector 5">
            <a:extLst>
              <a:ext uri="{FF2B5EF4-FFF2-40B4-BE49-F238E27FC236}">
                <a16:creationId xmlns:a16="http://schemas.microsoft.com/office/drawing/2014/main" id="{D0DCE28E-91A8-4A95-AB85-3A6BF7857D16}"/>
              </a:ext>
            </a:extLst>
          </p:cNvPr>
          <p:cNvCxnSpPr>
            <a:cxnSpLocks/>
          </p:cNvCxnSpPr>
          <p:nvPr/>
        </p:nvCxnSpPr>
        <p:spPr>
          <a:xfrm>
            <a:off x="728173" y="7315200"/>
            <a:ext cx="63160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B802D33-5EC1-4955-A1A6-86C48F0AECD2}"/>
              </a:ext>
            </a:extLst>
          </p:cNvPr>
          <p:cNvSpPr/>
          <p:nvPr/>
        </p:nvSpPr>
        <p:spPr>
          <a:xfrm>
            <a:off x="1676400" y="580788"/>
            <a:ext cx="2462534" cy="523220"/>
          </a:xfrm>
          <a:prstGeom prst="rect">
            <a:avLst/>
          </a:prstGeom>
        </p:spPr>
        <p:txBody>
          <a:bodyPr wrap="none">
            <a:spAutoFit/>
          </a:bodyPr>
          <a:lstStyle/>
          <a:p>
            <a:pPr algn="just">
              <a:spcAft>
                <a:spcPts val="0"/>
              </a:spcAft>
            </a:pPr>
            <a:r>
              <a:rPr lang="en-US" sz="2800" b="1" i="1" dirty="0">
                <a:solidFill>
                  <a:srgbClr val="ADBE32"/>
                </a:solidFill>
                <a:effectLst/>
                <a:latin typeface="Georgia" panose="02040502050405090303" pitchFamily="18" charset="0"/>
                <a:ea typeface="Times New Roman" panose="02020603050405020304" pitchFamily="18" charset="0"/>
                <a:cs typeface="Arial" panose="020B0604020202020204" pitchFamily="34" charset="0"/>
              </a:rPr>
              <a:t>Energy Star</a:t>
            </a:r>
            <a:endParaRPr lang="en-US" sz="3200" i="1" dirty="0">
              <a:solidFill>
                <a:srgbClr val="ADBE32"/>
              </a:solidFill>
              <a:effectLst/>
              <a:latin typeface="Georgia" panose="02040502050405090303"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84FBCC9-A82B-4CE4-AB7E-9A418CCD7C44}"/>
              </a:ext>
            </a:extLst>
          </p:cNvPr>
          <p:cNvPicPr>
            <a:picLocks noChangeAspect="1"/>
          </p:cNvPicPr>
          <p:nvPr/>
        </p:nvPicPr>
        <p:blipFill rotWithShape="1">
          <a:blip r:embed="rId3">
            <a:extLst>
              <a:ext uri="{28A0092B-C50C-407E-A947-70E740481C1C}">
                <a14:useLocalDpi xmlns:a14="http://schemas.microsoft.com/office/drawing/2010/main" val="0"/>
              </a:ext>
            </a:extLst>
          </a:blip>
          <a:srcRect l="83742" r="-136"/>
          <a:stretch/>
        </p:blipFill>
        <p:spPr>
          <a:xfrm>
            <a:off x="0" y="12700"/>
            <a:ext cx="1524000" cy="10058400"/>
          </a:xfrm>
          <a:prstGeom prst="rect">
            <a:avLst/>
          </a:prstGeom>
        </p:spPr>
      </p:pic>
      <p:sp>
        <p:nvSpPr>
          <p:cNvPr id="9" name="TextBox 8">
            <a:extLst>
              <a:ext uri="{FF2B5EF4-FFF2-40B4-BE49-F238E27FC236}">
                <a16:creationId xmlns:a16="http://schemas.microsoft.com/office/drawing/2014/main" id="{E8471024-DDC4-4AC8-9F1F-FF4B769B1AB9}"/>
              </a:ext>
            </a:extLst>
          </p:cNvPr>
          <p:cNvSpPr txBox="1"/>
          <p:nvPr/>
        </p:nvSpPr>
        <p:spPr>
          <a:xfrm>
            <a:off x="6139613" y="9464442"/>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10</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F21BA7-39A7-4B75-8B13-90FFA1A643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 t="11963" r="19568" b="8968"/>
          <a:stretch/>
        </p:blipFill>
        <p:spPr>
          <a:xfrm>
            <a:off x="-26462" y="0"/>
            <a:ext cx="7798861" cy="10058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1ADF57-0DC0-4601-9095-D1EFB74CBB4B}"/>
              </a:ext>
            </a:extLst>
          </p:cNvPr>
          <p:cNvSpPr/>
          <p:nvPr/>
        </p:nvSpPr>
        <p:spPr>
          <a:xfrm>
            <a:off x="32084" y="5791200"/>
            <a:ext cx="7772400" cy="2684382"/>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FC6C20D-3F6F-4586-87A0-823008CE3676}"/>
              </a:ext>
            </a:extLst>
          </p:cNvPr>
          <p:cNvSpPr/>
          <p:nvPr/>
        </p:nvSpPr>
        <p:spPr>
          <a:xfrm>
            <a:off x="2004652" y="1074662"/>
            <a:ext cx="5234348" cy="4493538"/>
          </a:xfrm>
          <a:prstGeom prst="rect">
            <a:avLst/>
          </a:prstGeom>
        </p:spPr>
        <p:txBody>
          <a:bodyPr wrap="square">
            <a:spAutoFit/>
          </a:bodyPr>
          <a:lstStyle/>
          <a:p>
            <a:pPr>
              <a:spcAft>
                <a:spcPts val="600"/>
              </a:spcAft>
            </a:pP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STAR certified homes and apartments are at least 10% more energy efficient than non-certified ones. According to Energy Star, organizations can see annual energy savings between 2-10% through better energy management. Since 1992, Energy Star has helped families and businesses in the US to save 5 trillion kilowatt-hours of electricity, reduce their energy costs by more than $450 billion, and cut greenhouse gas emissions by 4 billion metric tons. Therefore, Energy Star is an important tool in combating climate change, enhancing air quality, and improving public health.</a:t>
            </a:r>
            <a:endParaRPr lang="en-US" sz="1200" dirty="0">
              <a:latin typeface="Times New Roman" panose="02020603050405020304" pitchFamily="18" charset="0"/>
              <a:ea typeface="Times New Roman" panose="02020603050405020304" pitchFamily="18" charset="0"/>
            </a:endParaRPr>
          </a:p>
          <a:p>
            <a:pPr>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Energy efficiency does not only indicate being green, but </a:t>
            </a:r>
            <a:r>
              <a:rPr lang="ka-GE"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also,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it is a smart business decision that can have a high return on investment and is necessary to remain competitive.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There are several cases in the US when a building managed to reduce its entire energy budget by 50-60%. With saving energy and reducing costs, companies can increase profits, and strengthen their competitiveness.</a:t>
            </a:r>
            <a:endParaRPr lang="en-US" sz="1200" dirty="0">
              <a:latin typeface="Times New Roman" panose="02020603050405020304" pitchFamily="18" charset="0"/>
              <a:ea typeface="Times New Roman" panose="02020603050405020304" pitchFamily="18" charset="0"/>
            </a:endParaRPr>
          </a:p>
          <a:p>
            <a:pPr>
              <a:spcAft>
                <a:spcPts val="600"/>
              </a:spcAft>
            </a:pP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Furthermore, interestingly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more than 40% of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Star</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labeled buildings are office buildings.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In terms of offices,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Equity Office Properties believes that the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Star</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label signals to its tenants and investors that the building is “environmentally and fiscally sound”.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Star</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label brings benefits in following areas:</a:t>
            </a:r>
          </a:p>
        </p:txBody>
      </p:sp>
      <p:sp>
        <p:nvSpPr>
          <p:cNvPr id="4" name="Rectangle 3">
            <a:extLst>
              <a:ext uri="{FF2B5EF4-FFF2-40B4-BE49-F238E27FC236}">
                <a16:creationId xmlns:a16="http://schemas.microsoft.com/office/drawing/2014/main" id="{11CA127F-E433-4920-A3DC-E9FACAE608C1}"/>
              </a:ext>
            </a:extLst>
          </p:cNvPr>
          <p:cNvSpPr/>
          <p:nvPr/>
        </p:nvSpPr>
        <p:spPr>
          <a:xfrm>
            <a:off x="1600200" y="8599285"/>
            <a:ext cx="5105400" cy="1015663"/>
          </a:xfrm>
          <a:prstGeom prst="rect">
            <a:avLst/>
          </a:prstGeom>
        </p:spPr>
        <p:txBody>
          <a:bodyPr wrap="square">
            <a:spAutoFit/>
          </a:bodyPr>
          <a:lstStyle/>
          <a:p>
            <a:pPr marL="457200">
              <a:spcAft>
                <a:spcPts val="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Once again, these benefits of Energy Star mean that the labeled buildings become more competitive and more valuable translating into greater profitability, making Energy Star a smart building management strategy both from a fiscal and environmental perspective.</a:t>
            </a:r>
            <a:endParaRPr lang="en-US" sz="12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55424A9C-BA24-4AC0-A467-BC2F60E87AB3}"/>
              </a:ext>
            </a:extLst>
          </p:cNvPr>
          <p:cNvSpPr/>
          <p:nvPr/>
        </p:nvSpPr>
        <p:spPr>
          <a:xfrm>
            <a:off x="2133600" y="5691903"/>
            <a:ext cx="5105400" cy="2708434"/>
          </a:xfrm>
          <a:prstGeom prst="rect">
            <a:avLst/>
          </a:prstGeom>
        </p:spPr>
        <p:txBody>
          <a:bodyPr wrap="square">
            <a:spAutoFit/>
          </a:bodyPr>
          <a:lstStyle/>
          <a:p>
            <a:pPr>
              <a:spcAft>
                <a:spcPts val="600"/>
              </a:spcAft>
            </a:pPr>
            <a:endParaRPr lang="en-US" sz="1100" b="1" dirty="0">
              <a:solidFill>
                <a:srgbClr val="ADBE32"/>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1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Direct energy savings - annual energy bills are 35% lower than for the average building;</a:t>
            </a:r>
            <a:endParaRPr lang="en-US" sz="1100" b="1" dirty="0">
              <a:solidFill>
                <a:srgbClr val="ADBE32"/>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1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Persistence of energy performance and savings – offices acquiring the </a:t>
            </a:r>
            <a:r>
              <a:rPr lang="en-GB" sz="1100" b="1" i="1" dirty="0">
                <a:solidFill>
                  <a:srgbClr val="ADBE32"/>
                </a:solidFill>
                <a:latin typeface="Georgia" panose="02040502050405090303" pitchFamily="18" charset="0"/>
                <a:ea typeface="Arial" panose="020B0604020202020204" pitchFamily="34" charset="0"/>
                <a:cs typeface="Arial" panose="020B0604020202020204" pitchFamily="34" charset="0"/>
              </a:rPr>
              <a:t>Energy Star</a:t>
            </a:r>
            <a:r>
              <a:rPr lang="en-GB" sz="11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 label in six consecutive years are 20% more energy efficient in the sixth year than in the first year labelled;</a:t>
            </a:r>
            <a:endParaRPr lang="en-US" sz="1100" b="1" dirty="0">
              <a:solidFill>
                <a:srgbClr val="ADBE32"/>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1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Higher occupancy trend – increased tenant satisfaction and comfort leading to higher occupancy in </a:t>
            </a:r>
            <a:r>
              <a:rPr lang="en-GB" sz="1100" b="1" i="1" dirty="0">
                <a:solidFill>
                  <a:srgbClr val="ADBE32"/>
                </a:solidFill>
                <a:latin typeface="Georgia" panose="02040502050405090303" pitchFamily="18" charset="0"/>
                <a:ea typeface="Arial" panose="020B0604020202020204" pitchFamily="34" charset="0"/>
                <a:cs typeface="Arial" panose="020B0604020202020204" pitchFamily="34" charset="0"/>
              </a:rPr>
              <a:t>Energy Star</a:t>
            </a:r>
            <a:r>
              <a:rPr lang="en-GB" sz="11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 labelled buildings;</a:t>
            </a:r>
            <a:endParaRPr lang="en-US" sz="1100" b="1" dirty="0">
              <a:solidFill>
                <a:srgbClr val="ADBE32"/>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1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Increased asset value trend - higher net operating income (NOI) from energy cost savings and higher occupancy result into increased building value;</a:t>
            </a:r>
            <a:endParaRPr lang="en-US" sz="1100" b="1" dirty="0">
              <a:solidFill>
                <a:srgbClr val="ADBE32"/>
              </a:solidFill>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pPr>
            <a:r>
              <a:rPr lang="en-GB" sz="11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Additional benefits - lower emissions, savings in operations and maintenance costs.</a:t>
            </a:r>
            <a:endParaRPr lang="en-US" sz="1100" b="1" dirty="0">
              <a:solidFill>
                <a:srgbClr val="ADBE32"/>
              </a:solidFill>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CC6C0FA2-5C6F-4760-800D-C0A6B89DE436}"/>
              </a:ext>
            </a:extLst>
          </p:cNvPr>
          <p:cNvSpPr/>
          <p:nvPr/>
        </p:nvSpPr>
        <p:spPr>
          <a:xfrm>
            <a:off x="2000189" y="429704"/>
            <a:ext cx="1710725" cy="523220"/>
          </a:xfrm>
          <a:prstGeom prst="rect">
            <a:avLst/>
          </a:prstGeom>
        </p:spPr>
        <p:txBody>
          <a:bodyPr wrap="none">
            <a:spAutoFit/>
          </a:bodyPr>
          <a:lstStyle/>
          <a:p>
            <a:pPr>
              <a:spcAft>
                <a:spcPts val="0"/>
              </a:spcAft>
            </a:pPr>
            <a:r>
              <a:rPr lang="en-US" sz="28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Benefits</a:t>
            </a:r>
            <a:endParaRPr lang="en-US" sz="3200" i="1" dirty="0">
              <a:solidFill>
                <a:srgbClr val="ADBE32"/>
              </a:solidFill>
              <a:effectLst/>
              <a:latin typeface="Georgia" panose="02040502050405090303"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3D8D2D5-8911-4BCA-A9EE-3D37DBD35C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433" t="11963" r="243" b="8968"/>
          <a:stretch/>
        </p:blipFill>
        <p:spPr>
          <a:xfrm>
            <a:off x="0" y="0"/>
            <a:ext cx="1905000" cy="10058400"/>
          </a:xfrm>
          <a:prstGeom prst="rect">
            <a:avLst/>
          </a:prstGeom>
        </p:spPr>
      </p:pic>
      <p:sp>
        <p:nvSpPr>
          <p:cNvPr id="9" name="TextBox 8">
            <a:extLst>
              <a:ext uri="{FF2B5EF4-FFF2-40B4-BE49-F238E27FC236}">
                <a16:creationId xmlns:a16="http://schemas.microsoft.com/office/drawing/2014/main" id="{BF91D949-9339-44BA-AC38-14A71B5A2480}"/>
              </a:ext>
            </a:extLst>
          </p:cNvPr>
          <p:cNvSpPr txBox="1"/>
          <p:nvPr/>
        </p:nvSpPr>
        <p:spPr>
          <a:xfrm>
            <a:off x="6139613" y="9464442"/>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1</a:t>
            </a:r>
            <a:r>
              <a:rPr lang="en-GE" sz="1000" dirty="0">
                <a:solidFill>
                  <a:schemeClr val="bg1">
                    <a:lumMod val="50000"/>
                  </a:schemeClr>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594362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929A92-4A73-4E3E-8E85-19BDF98C4EB1}"/>
              </a:ext>
            </a:extLst>
          </p:cNvPr>
          <p:cNvSpPr/>
          <p:nvPr/>
        </p:nvSpPr>
        <p:spPr>
          <a:xfrm>
            <a:off x="0" y="0"/>
            <a:ext cx="7772400" cy="10057108"/>
          </a:xfrm>
          <a:prstGeom prst="rect">
            <a:avLst/>
          </a:prstGeom>
          <a:solidFill>
            <a:srgbClr val="2E6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907764-2E0D-4935-8796-A43FF5E66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56404"/>
            <a:ext cx="7772400" cy="3800704"/>
          </a:xfrm>
          <a:prstGeom prst="rect">
            <a:avLst/>
          </a:prstGeom>
        </p:spPr>
      </p:pic>
      <p:sp>
        <p:nvSpPr>
          <p:cNvPr id="6" name="Rectangle 5">
            <a:extLst>
              <a:ext uri="{FF2B5EF4-FFF2-40B4-BE49-F238E27FC236}">
                <a16:creationId xmlns:a16="http://schemas.microsoft.com/office/drawing/2014/main" id="{6C89D70F-3077-40DB-A901-A0DA3411F357}"/>
              </a:ext>
            </a:extLst>
          </p:cNvPr>
          <p:cNvSpPr/>
          <p:nvPr/>
        </p:nvSpPr>
        <p:spPr>
          <a:xfrm>
            <a:off x="609600" y="914400"/>
            <a:ext cx="6934200" cy="2339102"/>
          </a:xfrm>
          <a:prstGeom prst="rect">
            <a:avLst/>
          </a:prstGeom>
        </p:spPr>
        <p:txBody>
          <a:bodyPr wrap="square">
            <a:spAutoFit/>
          </a:bodyPr>
          <a:lstStyle/>
          <a:p>
            <a:pPr>
              <a:spcAft>
                <a:spcPts val="0"/>
              </a:spcAft>
            </a:pPr>
            <a:r>
              <a:rPr lang="en-GB" sz="4000" b="1" dirty="0">
                <a:solidFill>
                  <a:schemeClr val="bg1"/>
                </a:solidFill>
                <a:effectLst>
                  <a:outerShdw blurRad="50800" dist="38100" dir="2700000" algn="tl" rotWithShape="0">
                    <a:prstClr val="black">
                      <a:alpha val="40000"/>
                    </a:prstClr>
                  </a:outerShdw>
                </a:effectLst>
                <a:latin typeface="Gotham" panose="02000604040000020004" pitchFamily="2" charset="0"/>
                <a:ea typeface="Arial" panose="020B0604020202020204" pitchFamily="34" charset="0"/>
                <a:cs typeface="Arial" panose="020B0604020202020204" pitchFamily="34" charset="0"/>
              </a:rPr>
              <a:t>CASE STUDY 2</a:t>
            </a:r>
          </a:p>
          <a:p>
            <a:pPr>
              <a:spcAft>
                <a:spcPts val="0"/>
              </a:spcAft>
            </a:pPr>
            <a:endParaRPr lang="en-US" sz="4000"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a:p>
            <a:pPr>
              <a:spcBef>
                <a:spcPts val="1200"/>
              </a:spcBef>
              <a:spcAft>
                <a:spcPts val="0"/>
              </a:spcAft>
            </a:pPr>
            <a:r>
              <a:rPr lang="en-GB" sz="2800" b="1" i="1" kern="0" dirty="0">
                <a:solidFill>
                  <a:schemeClr val="bg1"/>
                </a:solidFill>
                <a:effectLst>
                  <a:outerShdw blurRad="50800" dist="38100" dir="2700000" algn="tl" rotWithShape="0">
                    <a:prstClr val="black">
                      <a:alpha val="40000"/>
                    </a:prstClr>
                  </a:outerShdw>
                </a:effectLst>
                <a:latin typeface="Georgia" panose="02040502050405090303" pitchFamily="18" charset="0"/>
                <a:ea typeface="Arial" panose="020B0604020202020204" pitchFamily="34" charset="0"/>
                <a:cs typeface="Arial" panose="020B0604020202020204" pitchFamily="34" charset="0"/>
              </a:rPr>
              <a:t>Name: </a:t>
            </a:r>
            <a:r>
              <a:rPr lang="en-GB" sz="2800" b="1" i="1" kern="0" dirty="0">
                <a:solidFill>
                  <a:schemeClr val="bg1"/>
                </a:solidFill>
                <a:latin typeface="Georgia" panose="02040502050405090303" pitchFamily="18" charset="0"/>
                <a:ea typeface="Arial" panose="020B0604020202020204" pitchFamily="34" charset="0"/>
                <a:cs typeface="Arial" panose="020B0604020202020204" pitchFamily="34" charset="0"/>
              </a:rPr>
              <a:t>Des Moines Public School</a:t>
            </a:r>
            <a:endParaRPr lang="en-US" sz="2800" b="1" i="1" kern="0" dirty="0">
              <a:solidFill>
                <a:schemeClr val="bg1"/>
              </a:solidFill>
              <a:latin typeface="Georgia" panose="02040502050405090303" pitchFamily="18" charset="0"/>
              <a:ea typeface="MS PGothic" panose="020B0600070205080204" pitchFamily="34" charset="-128"/>
              <a:cs typeface="Arial" panose="020B0604020202020204" pitchFamily="34" charset="0"/>
            </a:endParaRPr>
          </a:p>
          <a:p>
            <a:pPr>
              <a:spcAft>
                <a:spcPts val="0"/>
              </a:spcAft>
            </a:pPr>
            <a:r>
              <a:rPr lang="en-GB" sz="2400" b="1" i="1" dirty="0">
                <a:solidFill>
                  <a:schemeClr val="bg1"/>
                </a:solidFill>
                <a:effectLst>
                  <a:outerShdw blurRad="50800" dist="38100" dir="2700000" algn="tl" rotWithShape="0">
                    <a:prstClr val="black">
                      <a:alpha val="40000"/>
                    </a:prstClr>
                  </a:outerShdw>
                </a:effectLst>
                <a:latin typeface="Georgia" panose="02040502050405090303" pitchFamily="18" charset="0"/>
                <a:ea typeface="Arial" panose="020B0604020202020204" pitchFamily="34" charset="0"/>
                <a:cs typeface="Arial" panose="020B0604020202020204" pitchFamily="34" charset="0"/>
              </a:rPr>
              <a:t>Location:</a:t>
            </a:r>
            <a:r>
              <a:rPr lang="en-US" sz="2400" b="1" i="1" dirty="0">
                <a:solidFill>
                  <a:schemeClr val="bg1"/>
                </a:solidFill>
                <a:effectLst>
                  <a:outerShdw blurRad="50800" dist="38100" dir="2700000" algn="tl" rotWithShape="0">
                    <a:prstClr val="black">
                      <a:alpha val="40000"/>
                    </a:prstClr>
                  </a:outerShdw>
                </a:effectLst>
                <a:latin typeface="Georgia" panose="02040502050405090303" pitchFamily="18" charset="0"/>
                <a:ea typeface="Times New Roman" panose="02020603050405020304" pitchFamily="18" charset="0"/>
                <a:cs typeface="Arial" panose="020B0604020202020204" pitchFamily="34" charset="0"/>
              </a:rPr>
              <a:t> </a:t>
            </a:r>
            <a:r>
              <a:rPr lang="en-GB" sz="2400" b="1" i="1" dirty="0">
                <a:solidFill>
                  <a:schemeClr val="bg1"/>
                </a:solidFill>
                <a:latin typeface="Georgia" panose="02040502050405090303" pitchFamily="18" charset="0"/>
                <a:ea typeface="Arial" panose="020B0604020202020204" pitchFamily="34" charset="0"/>
                <a:cs typeface="Arial" panose="020B0604020202020204" pitchFamily="34" charset="0"/>
              </a:rPr>
              <a:t>Des Moines, Iowa, the US</a:t>
            </a:r>
            <a:endParaRPr lang="en-US" sz="2400" i="1" dirty="0">
              <a:solidFill>
                <a:schemeClr val="bg1"/>
              </a:solidFill>
              <a:effectLst>
                <a:outerShdw blurRad="50800" dist="38100" dir="2700000" algn="tl" rotWithShape="0">
                  <a:prstClr val="black">
                    <a:alpha val="40000"/>
                  </a:prstClr>
                </a:outerShdw>
              </a:effectLst>
              <a:latin typeface="Georgia" panose="02040502050405090303" pitchFamily="18" charset="0"/>
              <a:ea typeface="Times New Roman" panose="02020603050405020304" pitchFamily="18" charset="0"/>
            </a:endParaRPr>
          </a:p>
        </p:txBody>
      </p:sp>
    </p:spTree>
    <p:extLst>
      <p:ext uri="{BB962C8B-B14F-4D97-AF65-F5344CB8AC3E}">
        <p14:creationId xmlns:p14="http://schemas.microsoft.com/office/powerpoint/2010/main" val="28781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46A4FD-6753-440C-9E1B-8B37C7A25E3E}"/>
              </a:ext>
            </a:extLst>
          </p:cNvPr>
          <p:cNvSpPr/>
          <p:nvPr/>
        </p:nvSpPr>
        <p:spPr>
          <a:xfrm>
            <a:off x="14207" y="7212216"/>
            <a:ext cx="7772400" cy="2819400"/>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E8F107-9CD4-4292-8720-E110E286879D}"/>
              </a:ext>
            </a:extLst>
          </p:cNvPr>
          <p:cNvSpPr txBox="1"/>
          <p:nvPr/>
        </p:nvSpPr>
        <p:spPr>
          <a:xfrm>
            <a:off x="5943600" y="9296399"/>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14</a:t>
            </a:r>
            <a:endParaRPr lang="en-GE" sz="1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26CC36-1ED0-457F-AB9E-7289E2B67734}"/>
              </a:ext>
            </a:extLst>
          </p:cNvPr>
          <p:cNvSpPr/>
          <p:nvPr/>
        </p:nvSpPr>
        <p:spPr>
          <a:xfrm>
            <a:off x="735525" y="672471"/>
            <a:ext cx="6438900" cy="2693045"/>
          </a:xfrm>
          <a:prstGeom prst="rect">
            <a:avLst/>
          </a:prstGeom>
        </p:spPr>
        <p:txBody>
          <a:bodyPr wrap="square">
            <a:spAutoFit/>
          </a:bodyPr>
          <a:lstStyle/>
          <a:p>
            <a:pPr>
              <a:spcAft>
                <a:spcPts val="0"/>
              </a:spcAft>
            </a:pPr>
            <a:r>
              <a:rPr lang="en-US" sz="1300" dirty="0">
                <a:solidFill>
                  <a:srgbClr val="696B6B"/>
                </a:solidFill>
                <a:latin typeface="Gotham" panose="02000604040000020004" pitchFamily="2" charset="0"/>
                <a:ea typeface="Times New Roman" panose="02020603050405020304" pitchFamily="18" charset="0"/>
                <a:cs typeface="Arial" panose="020B0604020202020204" pitchFamily="34" charset="0"/>
              </a:rPr>
              <a:t>Des Moines Public Schools (DMPS) are focused on keeping safe and effective learning environments for students. For these purposes they try to efficiently operate the buildings and free up some capital to spend on educational materials. Lowering utility expenditures were their main goal when deciding to study the buildings’ energy performance.  </a:t>
            </a:r>
            <a:endParaRPr lang="en-US" sz="1300" dirty="0">
              <a:latin typeface="Times New Roman" panose="02020603050405020304" pitchFamily="18" charset="0"/>
              <a:ea typeface="Times New Roman" panose="02020603050405020304" pitchFamily="18" charset="0"/>
            </a:endParaRPr>
          </a:p>
          <a:p>
            <a:pPr>
              <a:spcAft>
                <a:spcPts val="600"/>
              </a:spcAft>
            </a:pPr>
            <a:r>
              <a:rPr lang="en-US" sz="1300" dirty="0">
                <a:solidFill>
                  <a:srgbClr val="696B6B"/>
                </a:solidFill>
                <a:latin typeface="Gotham" panose="02000604040000020004" pitchFamily="2" charset="0"/>
                <a:ea typeface="Times New Roman" panose="02020603050405020304" pitchFamily="18" charset="0"/>
                <a:cs typeface="Arial" panose="020B0604020202020204" pitchFamily="34" charset="0"/>
              </a:rPr>
              <a:t>Energy benchmarking - tracking the energy use of a building in order to compare the building’s performance to other similar buildings was done by Energy Star’s Portfolio Manager, an online platform, which is used to benchmark commercial buildings of all types across the US. Assessment looks at the size of the project, building use type, energy consumption and weather data. Energy Star assessment helps to recognize which parts of the construction need maintenance and updates to achieve energy savings; so it identifies energy-saving opportunities. </a:t>
            </a:r>
            <a:endParaRPr lang="en-US" sz="1300" dirty="0">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0EF4FD08-9881-4E1F-ADC7-60BC295CE2CF}"/>
              </a:ext>
            </a:extLst>
          </p:cNvPr>
          <p:cNvSpPr/>
          <p:nvPr/>
        </p:nvSpPr>
        <p:spPr>
          <a:xfrm>
            <a:off x="880175" y="7554658"/>
            <a:ext cx="6069524" cy="1831271"/>
          </a:xfrm>
          <a:prstGeom prst="rect">
            <a:avLst/>
          </a:prstGeom>
        </p:spPr>
        <p:txBody>
          <a:bodyPr wrap="square">
            <a:spAutoFit/>
          </a:bodyPr>
          <a:lstStyle/>
          <a:p>
            <a:pPr>
              <a:spcAft>
                <a:spcPts val="600"/>
              </a:spcAft>
            </a:pPr>
            <a:r>
              <a:rPr lang="en-US" sz="12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As a result, DMPS verified where they could better their energy consumption, such as improving HVAC systems, balancing temperatures, and monitoring and controlling operation of equipment, followed by acquiring 75 points by Energy Star afterwards. Efficiently operating buildings, besides reducing utility fees, provide comfortable environment for students and teachers, with fresh air, appropriate temperature and LED lightning. </a:t>
            </a:r>
            <a:endParaRPr lang="en-US" sz="1200" b="1" i="1" dirty="0">
              <a:solidFill>
                <a:srgbClr val="ADBE32"/>
              </a:solidFill>
              <a:latin typeface="Georgia" panose="02040502050405090303" pitchFamily="18" charset="0"/>
              <a:ea typeface="Times New Roman" panose="02020603050405020304" pitchFamily="18" charset="0"/>
            </a:endParaRPr>
          </a:p>
          <a:p>
            <a:pPr>
              <a:spcAft>
                <a:spcPts val="600"/>
              </a:spcAft>
            </a:pPr>
            <a:r>
              <a:rPr lang="en-US" sz="1200" b="1" i="1" dirty="0">
                <a:solidFill>
                  <a:srgbClr val="ADBE32"/>
                </a:solidFill>
                <a:latin typeface="Georgia" panose="02040502050405090303" pitchFamily="18" charset="0"/>
                <a:ea typeface="Arial" panose="020B0604020202020204" pitchFamily="34" charset="0"/>
                <a:cs typeface="Arial" panose="020B0604020202020204" pitchFamily="34" charset="0"/>
              </a:rPr>
              <a:t>Notably, </a:t>
            </a:r>
            <a:r>
              <a:rPr lang="en-US" sz="12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the certificate is valid for one year only, which motivates the stakeholders to continuously perform at a high level. </a:t>
            </a:r>
            <a:endParaRPr lang="en-US" sz="1200" b="1" i="1" dirty="0">
              <a:solidFill>
                <a:srgbClr val="ADBE32"/>
              </a:solidFill>
              <a:latin typeface="Georgia" panose="02040502050405090303" pitchFamily="18" charset="0"/>
              <a:ea typeface="Times New Roman" panose="02020603050405020304" pitchFamily="18" charset="0"/>
            </a:endParaRPr>
          </a:p>
        </p:txBody>
      </p:sp>
      <p:graphicFrame>
        <p:nvGraphicFramePr>
          <p:cNvPr id="10" name="Object 9">
            <a:extLst>
              <a:ext uri="{FF2B5EF4-FFF2-40B4-BE49-F238E27FC236}">
                <a16:creationId xmlns:a16="http://schemas.microsoft.com/office/drawing/2014/main" id="{9E19E3B6-B459-40DF-97B3-1499457F7FED}"/>
              </a:ext>
            </a:extLst>
          </p:cNvPr>
          <p:cNvGraphicFramePr>
            <a:graphicFrameLocks noChangeAspect="1"/>
          </p:cNvGraphicFramePr>
          <p:nvPr>
            <p:extLst>
              <p:ext uri="{D42A27DB-BD31-4B8C-83A1-F6EECF244321}">
                <p14:modId xmlns:p14="http://schemas.microsoft.com/office/powerpoint/2010/main" val="1948928498"/>
              </p:ext>
            </p:extLst>
          </p:nvPr>
        </p:nvGraphicFramePr>
        <p:xfrm>
          <a:off x="1286286" y="3653722"/>
          <a:ext cx="5324462" cy="3275383"/>
        </p:xfrm>
        <a:graphic>
          <a:graphicData uri="http://schemas.openxmlformats.org/presentationml/2006/ole">
            <mc:AlternateContent xmlns:mc="http://schemas.openxmlformats.org/markup-compatibility/2006">
              <mc:Choice xmlns:v="urn:schemas-microsoft-com:vml" Requires="v">
                <p:oleObj spid="_x0000_s2114" name="CorelDRAW" r:id="rId3" imgW="4838583" imgH="2976490" progId="CorelDraw.Graphic.22">
                  <p:embed/>
                </p:oleObj>
              </mc:Choice>
              <mc:Fallback>
                <p:oleObj name="CorelDRAW" r:id="rId3" imgW="4838583" imgH="2976490" progId="CorelDraw.Graphic.22">
                  <p:embed/>
                  <p:pic>
                    <p:nvPicPr>
                      <p:cNvPr id="0" name=""/>
                      <p:cNvPicPr/>
                      <p:nvPr/>
                    </p:nvPicPr>
                    <p:blipFill>
                      <a:blip r:embed="rId4"/>
                      <a:stretch>
                        <a:fillRect/>
                      </a:stretch>
                    </p:blipFill>
                    <p:spPr>
                      <a:xfrm>
                        <a:off x="1286286" y="3653722"/>
                        <a:ext cx="5324462" cy="327538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0D61057-5B8F-402A-961C-4C50709DF9FB}"/>
              </a:ext>
            </a:extLst>
          </p:cNvPr>
          <p:cNvGraphicFramePr>
            <a:graphicFrameLocks noChangeAspect="1"/>
          </p:cNvGraphicFramePr>
          <p:nvPr>
            <p:extLst>
              <p:ext uri="{D42A27DB-BD31-4B8C-83A1-F6EECF244321}">
                <p14:modId xmlns:p14="http://schemas.microsoft.com/office/powerpoint/2010/main" val="4032997802"/>
              </p:ext>
            </p:extLst>
          </p:nvPr>
        </p:nvGraphicFramePr>
        <p:xfrm>
          <a:off x="3954975" y="4327968"/>
          <a:ext cx="642144" cy="800712"/>
        </p:xfrm>
        <a:graphic>
          <a:graphicData uri="http://schemas.openxmlformats.org/presentationml/2006/ole">
            <mc:AlternateContent xmlns:mc="http://schemas.openxmlformats.org/markup-compatibility/2006">
              <mc:Choice xmlns:v="urn:schemas-microsoft-com:vml" Requires="v">
                <p:oleObj spid="_x0000_s2115" name="CorelDRAW" r:id="rId5" imgW="905959" imgH="1129796" progId="CorelDraw.Graphic.22">
                  <p:embed/>
                </p:oleObj>
              </mc:Choice>
              <mc:Fallback>
                <p:oleObj name="CorelDRAW" r:id="rId5" imgW="905959" imgH="1129796" progId="CorelDraw.Graphic.22">
                  <p:embed/>
                  <p:pic>
                    <p:nvPicPr>
                      <p:cNvPr id="5" name="Object 4">
                        <a:extLst>
                          <a:ext uri="{FF2B5EF4-FFF2-40B4-BE49-F238E27FC236}">
                            <a16:creationId xmlns:a16="http://schemas.microsoft.com/office/drawing/2014/main" id="{BAC5D8B7-044B-4E15-A80A-58C90DB229E3}"/>
                          </a:ext>
                        </a:extLst>
                      </p:cNvPr>
                      <p:cNvPicPr/>
                      <p:nvPr/>
                    </p:nvPicPr>
                    <p:blipFill>
                      <a:blip r:embed="rId6"/>
                      <a:stretch>
                        <a:fillRect/>
                      </a:stretch>
                    </p:blipFill>
                    <p:spPr>
                      <a:xfrm>
                        <a:off x="3954975" y="4327968"/>
                        <a:ext cx="642144" cy="800712"/>
                      </a:xfrm>
                      <a:prstGeom prst="rect">
                        <a:avLst/>
                      </a:prstGeom>
                    </p:spPr>
                  </p:pic>
                </p:oleObj>
              </mc:Fallback>
            </mc:AlternateContent>
          </a:graphicData>
        </a:graphic>
      </p:graphicFrame>
    </p:spTree>
    <p:extLst>
      <p:ext uri="{BB962C8B-B14F-4D97-AF65-F5344CB8AC3E}">
        <p14:creationId xmlns:p14="http://schemas.microsoft.com/office/powerpoint/2010/main" val="417777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B1148A-70A8-9946-A437-ABEDA6165930}"/>
              </a:ext>
            </a:extLst>
          </p:cNvPr>
          <p:cNvSpPr txBox="1"/>
          <p:nvPr/>
        </p:nvSpPr>
        <p:spPr>
          <a:xfrm>
            <a:off x="609600" y="9296400"/>
            <a:ext cx="1219200" cy="246221"/>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15</a:t>
            </a:r>
            <a:endParaRPr lang="en-GE" sz="1000" dirty="0">
              <a:solidFill>
                <a:schemeClr val="bg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F739C0-E73C-4BE2-8E0F-4D9F3EB77397}"/>
              </a:ext>
            </a:extLst>
          </p:cNvPr>
          <p:cNvSpPr txBox="1"/>
          <p:nvPr/>
        </p:nvSpPr>
        <p:spPr>
          <a:xfrm>
            <a:off x="5943600" y="9296399"/>
            <a:ext cx="1219200" cy="246221"/>
          </a:xfrm>
          <a:prstGeom prst="rect">
            <a:avLst/>
          </a:prstGeom>
          <a:noFill/>
        </p:spPr>
        <p:txBody>
          <a:bodyPr wrap="square" rtlCol="0">
            <a:spAutoFit/>
          </a:bodyPr>
          <a:lstStyle/>
          <a:p>
            <a:pPr algn="r"/>
            <a:r>
              <a:rPr lang="en-US" sz="1000" dirty="0">
                <a:solidFill>
                  <a:schemeClr val="bg1"/>
                </a:solidFill>
                <a:latin typeface="Arial" panose="020B0604020202020204" pitchFamily="34" charset="0"/>
                <a:cs typeface="Arial" panose="020B0604020202020204" pitchFamily="34" charset="0"/>
              </a:rPr>
              <a:t>1</a:t>
            </a:r>
            <a:r>
              <a:rPr lang="en-GE" sz="1000" dirty="0">
                <a:solidFill>
                  <a:schemeClr val="bg1"/>
                </a:solidFill>
                <a:latin typeface="Arial" panose="020B0604020202020204" pitchFamily="34" charset="0"/>
                <a:cs typeface="Arial" panose="020B0604020202020204" pitchFamily="34" charset="0"/>
              </a:rPr>
              <a:t>2</a:t>
            </a:r>
          </a:p>
        </p:txBody>
      </p:sp>
      <p:sp>
        <p:nvSpPr>
          <p:cNvPr id="2" name="Rectangle 1">
            <a:extLst>
              <a:ext uri="{FF2B5EF4-FFF2-40B4-BE49-F238E27FC236}">
                <a16:creationId xmlns:a16="http://schemas.microsoft.com/office/drawing/2014/main" id="{E8FBDCBB-C626-4B2D-9FEB-4E05859A5254}"/>
              </a:ext>
            </a:extLst>
          </p:cNvPr>
          <p:cNvSpPr/>
          <p:nvPr/>
        </p:nvSpPr>
        <p:spPr>
          <a:xfrm>
            <a:off x="609601" y="515779"/>
            <a:ext cx="4515774" cy="1938992"/>
          </a:xfrm>
          <a:prstGeom prst="rect">
            <a:avLst/>
          </a:prstGeom>
        </p:spPr>
        <p:txBody>
          <a:bodyPr wrap="square">
            <a:spAutoFit/>
          </a:bodyPr>
          <a:lstStyle/>
          <a:p>
            <a:pPr>
              <a:spcAft>
                <a:spcPts val="0"/>
              </a:spcAft>
            </a:pPr>
            <a:r>
              <a:rPr lang="en-US" sz="4000" b="1" dirty="0">
                <a:solidFill>
                  <a:srgbClr val="ADBE32"/>
                </a:solidFill>
                <a:latin typeface="Gotham" panose="02000604040000020004" pitchFamily="2" charset="0"/>
                <a:ea typeface="Arial" panose="020B0604020202020204" pitchFamily="34" charset="0"/>
                <a:cs typeface="Arial" panose="020B0604020202020204" pitchFamily="34" charset="0"/>
              </a:rPr>
              <a:t>ENERGY PERFORMANCE CERTIFICATE</a:t>
            </a:r>
            <a:endParaRPr lang="en-US" sz="4000" dirty="0">
              <a:solidFill>
                <a:srgbClr val="ADBE32"/>
              </a:solidFill>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C56B3BD5-4621-4962-BF9C-22E4A77A2311}"/>
              </a:ext>
            </a:extLst>
          </p:cNvPr>
          <p:cNvSpPr/>
          <p:nvPr/>
        </p:nvSpPr>
        <p:spPr>
          <a:xfrm>
            <a:off x="665827" y="2454771"/>
            <a:ext cx="3962400" cy="5386090"/>
          </a:xfrm>
          <a:prstGeom prst="rect">
            <a:avLst/>
          </a:prstGeom>
        </p:spPr>
        <p:txBody>
          <a:bodyPr wrap="square">
            <a:spAutoFit/>
          </a:bodyPr>
          <a:lstStyle/>
          <a:p>
            <a:pPr>
              <a:spcBef>
                <a:spcPts val="600"/>
              </a:spcBef>
              <a:spcAft>
                <a:spcPts val="600"/>
              </a:spcAft>
            </a:pPr>
            <a:r>
              <a:rPr lang="en-GB" sz="1200" dirty="0">
                <a:solidFill>
                  <a:srgbClr val="696B6B"/>
                </a:solidFill>
                <a:latin typeface="Gotham" panose="02000604040000020004" pitchFamily="2" charset="0"/>
                <a:ea typeface="Arial" panose="020B0604020202020204" pitchFamily="34" charset="0"/>
                <a:cs typeface="Arial" panose="020B0604020202020204" pitchFamily="34" charset="0"/>
              </a:rPr>
              <a:t>In order to design energy efficient homes, and make them comfortable and durable,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Energy Performance Certificate (EPC) is also noteworthy. </a:t>
            </a:r>
            <a:r>
              <a:rPr lang="en-GB" sz="1200" dirty="0">
                <a:solidFill>
                  <a:srgbClr val="696B6B"/>
                </a:solidFill>
                <a:latin typeface="Gotham" panose="02000604040000020004" pitchFamily="2" charset="0"/>
                <a:ea typeface="Arial" panose="020B0604020202020204" pitchFamily="34" charset="0"/>
                <a:cs typeface="Arial" panose="020B0604020202020204" pitchFamily="34" charset="0"/>
              </a:rPr>
              <a:t>The EPC represents a speciﬁc energy policy tool to orient the building sector and real-estate markets toward higher energy efﬁciency buildings, while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the foremost goal of the EPC is to generally lower the CO</a:t>
            </a:r>
            <a:r>
              <a:rPr lang="en-US" sz="1200" dirty="0">
                <a:solidFill>
                  <a:srgbClr val="696B6B"/>
                </a:solidFill>
                <a:latin typeface="Times New Roman" panose="02020603050405020304" pitchFamily="18" charset="0"/>
                <a:ea typeface="Times New Roman" panose="02020603050405020304" pitchFamily="18" charset="0"/>
              </a:rPr>
              <a:t>₂</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emissions of the building sector</a:t>
            </a:r>
            <a:r>
              <a:rPr lang="en-GB" sz="1200" dirty="0">
                <a:solidFill>
                  <a:srgbClr val="696B6B"/>
                </a:solidFill>
                <a:latin typeface="Gotham" panose="02000604040000020004" pitchFamily="2" charset="0"/>
                <a:ea typeface="Arial" panose="020B0604020202020204" pitchFamily="34" charset="0"/>
                <a:cs typeface="Arial" panose="020B0604020202020204" pitchFamily="34" charset="0"/>
              </a:rPr>
              <a:t>.</a:t>
            </a:r>
            <a:endParaRPr lang="en-US" sz="1200" dirty="0">
              <a:latin typeface="Times New Roman" panose="02020603050405020304" pitchFamily="18" charset="0"/>
              <a:ea typeface="Times New Roman" panose="02020603050405020304" pitchFamily="18" charset="0"/>
            </a:endParaRPr>
          </a:p>
          <a:p>
            <a:pPr>
              <a:spcBef>
                <a:spcPts val="600"/>
              </a:spcBef>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Energy Performance Certificate was introduced in the European Union in 2002 to accomplish the EU’s emissions reduction goals in the building sector. EPC became widely used by England and Wales in 2007. It is a legal requirement for a building to be sold, let or constructed, and is valid for 10 years. </a:t>
            </a:r>
            <a:endParaRPr lang="en-US" sz="1200" dirty="0">
              <a:latin typeface="Times New Roman" panose="02020603050405020304" pitchFamily="18" charset="0"/>
              <a:ea typeface="Times New Roman" panose="02020603050405020304" pitchFamily="18" charset="0"/>
            </a:endParaRPr>
          </a:p>
          <a:p>
            <a:pPr>
              <a:spcBef>
                <a:spcPts val="600"/>
              </a:spcBef>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The certificate classifies and allocates studied buildings into A-G scale in the Energy Efficiency Rating</a:t>
            </a:r>
            <a:r>
              <a:rPr lang="en-US" sz="1200" dirty="0">
                <a:solidFill>
                  <a:srgbClr val="7AE7FF"/>
                </a:solidFill>
                <a:latin typeface="Gotham" panose="02000604040000020004" pitchFamily="2" charset="0"/>
                <a:ea typeface="Times New Roman" panose="02020603050405020304" pitchFamily="18" charset="0"/>
                <a:cs typeface="Arial" panose="020B0604020202020204" pitchFamily="34" charset="0"/>
              </a:rPr>
              <a:t>.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The most efficient homes with the lowest fuel bills are in rank ‘A’, while group ‘G’ shows the least efficient buildings. EPC can also be gained for commercial buildings and they get assigned to A-G groups as well. Importantly,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before buildings are sold or let, their rating should be of at least an 'E'.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Interestingly, currently the average energy efficiency rating for a dwelling in England and Whales is in band ‘D’.</a:t>
            </a:r>
            <a:endParaRPr lang="en-US" sz="12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C96021C3-79EC-4D45-836D-AF8A65E2E434}"/>
              </a:ext>
            </a:extLst>
          </p:cNvPr>
          <p:cNvSpPr/>
          <p:nvPr/>
        </p:nvSpPr>
        <p:spPr>
          <a:xfrm>
            <a:off x="653127" y="8057098"/>
            <a:ext cx="3962400" cy="1015663"/>
          </a:xfrm>
          <a:prstGeom prst="rect">
            <a:avLst/>
          </a:prstGeom>
        </p:spPr>
        <p:txBody>
          <a:bodyPr wrap="square">
            <a:spAutoFit/>
          </a:bodyPr>
          <a:lstStyle/>
          <a:p>
            <a:pPr>
              <a:spcBef>
                <a:spcPts val="600"/>
              </a:spcBef>
              <a:spcAft>
                <a:spcPts val="600"/>
              </a:spcAft>
            </a:pPr>
            <a:r>
              <a:rPr lang="en-US" sz="12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However, it should be mentioned that calculation methods of energy requirements may vary from country to country, and thus national implementations of the EPC within the EU can differ considerably.</a:t>
            </a:r>
            <a:endParaRPr lang="en-US" sz="1200" b="1" dirty="0">
              <a:solidFill>
                <a:srgbClr val="ADBE32"/>
              </a:solidFill>
              <a:latin typeface="Georgia" panose="02040502050405090303"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38C4AC72-FFDD-479A-830B-874EDEFC73BA}"/>
              </a:ext>
            </a:extLst>
          </p:cNvPr>
          <p:cNvPicPr>
            <a:picLocks noChangeAspect="1"/>
          </p:cNvPicPr>
          <p:nvPr/>
        </p:nvPicPr>
        <p:blipFill rotWithShape="1">
          <a:blip r:embed="rId3">
            <a:extLst>
              <a:ext uri="{28A0092B-C50C-407E-A947-70E740481C1C}">
                <a14:useLocalDpi xmlns:a14="http://schemas.microsoft.com/office/drawing/2010/main" val="0"/>
              </a:ext>
            </a:extLst>
          </a:blip>
          <a:srcRect t="38610" b="23243"/>
          <a:stretch/>
        </p:blipFill>
        <p:spPr>
          <a:xfrm rot="5400000">
            <a:off x="1413874" y="3711500"/>
            <a:ext cx="10070026" cy="26470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CA92A-F7BC-4BEB-9FE5-40B09AD7FBD2}"/>
              </a:ext>
            </a:extLst>
          </p:cNvPr>
          <p:cNvSpPr/>
          <p:nvPr/>
        </p:nvSpPr>
        <p:spPr>
          <a:xfrm>
            <a:off x="2937929" y="7587047"/>
            <a:ext cx="990600" cy="228600"/>
          </a:xfrm>
          <a:prstGeom prst="rect">
            <a:avLst/>
          </a:prstGeom>
          <a:solidFill>
            <a:srgbClr val="758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BCFC3E-DBD7-4601-97B5-7A53BB49F72A}"/>
              </a:ext>
            </a:extLst>
          </p:cNvPr>
          <p:cNvSpPr/>
          <p:nvPr/>
        </p:nvSpPr>
        <p:spPr>
          <a:xfrm>
            <a:off x="2937929" y="7878041"/>
            <a:ext cx="1219200" cy="228600"/>
          </a:xfrm>
          <a:prstGeom prst="rect">
            <a:avLst/>
          </a:prstGeom>
          <a:solidFill>
            <a:srgbClr val="909E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729F2F-F9A6-407F-8B3F-7F64A2EC3C95}"/>
              </a:ext>
            </a:extLst>
          </p:cNvPr>
          <p:cNvSpPr/>
          <p:nvPr/>
        </p:nvSpPr>
        <p:spPr>
          <a:xfrm>
            <a:off x="2937929" y="8137274"/>
            <a:ext cx="1524000" cy="228600"/>
          </a:xfrm>
          <a:prstGeom prst="rect">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EF0789-2CF4-47AE-A7A8-8B48205F4CAC}"/>
              </a:ext>
            </a:extLst>
          </p:cNvPr>
          <p:cNvSpPr/>
          <p:nvPr/>
        </p:nvSpPr>
        <p:spPr>
          <a:xfrm>
            <a:off x="2937929" y="8391071"/>
            <a:ext cx="1828800" cy="2286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F1889A-B98F-4A1C-A61C-4158087C6F65}"/>
              </a:ext>
            </a:extLst>
          </p:cNvPr>
          <p:cNvSpPr/>
          <p:nvPr/>
        </p:nvSpPr>
        <p:spPr>
          <a:xfrm>
            <a:off x="2937929" y="8674331"/>
            <a:ext cx="2057400" cy="22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28BE6CA-DB81-4F98-B39C-FA25CCEB8B1E}"/>
              </a:ext>
            </a:extLst>
          </p:cNvPr>
          <p:cNvSpPr/>
          <p:nvPr/>
        </p:nvSpPr>
        <p:spPr>
          <a:xfrm>
            <a:off x="2937929" y="8937431"/>
            <a:ext cx="23622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BEBB978-7C21-40E7-829E-273883D13946}"/>
              </a:ext>
            </a:extLst>
          </p:cNvPr>
          <p:cNvSpPr/>
          <p:nvPr/>
        </p:nvSpPr>
        <p:spPr>
          <a:xfrm>
            <a:off x="2944055" y="9220346"/>
            <a:ext cx="2584673"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3E9AE12C-528C-409C-B623-EAB1DCFBFE01}"/>
              </a:ext>
            </a:extLst>
          </p:cNvPr>
          <p:cNvSpPr/>
          <p:nvPr/>
        </p:nvSpPr>
        <p:spPr>
          <a:xfrm flipH="1">
            <a:off x="5661614" y="8251574"/>
            <a:ext cx="459837" cy="228600"/>
          </a:xfrm>
          <a:prstGeom prst="homePlat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A0C15901-6946-4F2C-87CF-270303EC8B6C}"/>
              </a:ext>
            </a:extLst>
          </p:cNvPr>
          <p:cNvSpPr/>
          <p:nvPr/>
        </p:nvSpPr>
        <p:spPr>
          <a:xfrm flipH="1">
            <a:off x="6270522" y="8106641"/>
            <a:ext cx="518237" cy="249584"/>
          </a:xfrm>
          <a:prstGeom prst="homePlat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C311F1-15FA-4435-8D71-DB9613088EA5}"/>
              </a:ext>
            </a:extLst>
          </p:cNvPr>
          <p:cNvSpPr/>
          <p:nvPr/>
        </p:nvSpPr>
        <p:spPr>
          <a:xfrm>
            <a:off x="2905333" y="533400"/>
            <a:ext cx="4419600" cy="5909310"/>
          </a:xfrm>
          <a:prstGeom prst="rect">
            <a:avLst/>
          </a:prstGeom>
        </p:spPr>
        <p:txBody>
          <a:bodyPr wrap="square">
            <a:spAutoFit/>
          </a:bodyPr>
          <a:lstStyle/>
          <a:p>
            <a:pPr>
              <a:spcBef>
                <a:spcPts val="600"/>
              </a:spcBef>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When a house owner decides to acquire the EPC, EPC works with accredited energy assessors who will conduct an energy assessment of the house. They will need to check every room and also inspect heating systems and controls, as well as taking measurements and photographs of the property. </a:t>
            </a:r>
            <a:endParaRPr lang="en-US" sz="1200" dirty="0">
              <a:latin typeface="Gotham" panose="02000604040000020004" pitchFamily="2" charset="0"/>
              <a:ea typeface="Times New Roman" panose="02020603050405020304" pitchFamily="18" charset="0"/>
            </a:endParaRPr>
          </a:p>
          <a:p>
            <a:pPr>
              <a:spcBef>
                <a:spcPts val="600"/>
              </a:spcBef>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The assessment shows what the current costs of the house are in terms of lighting, heating and hot water usage, explains how much could be saved in case of efficiently using energy, and what could be the potential reduced costs in these criteria.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These costs exclude energy use for running appliances as TV, computer, microwave, etc.</a:t>
            </a:r>
            <a:r>
              <a:rPr lang="en-US" sz="1200" b="1" dirty="0">
                <a:solidFill>
                  <a:srgbClr val="696B6B"/>
                </a:solidFill>
                <a:latin typeface="Gotham" panose="02000604040000020004" pitchFamily="2" charset="0"/>
                <a:ea typeface="Arial" panose="020B0604020202020204" pitchFamily="34" charset="0"/>
                <a:cs typeface="Arial" panose="020B0604020202020204" pitchFamily="34" charset="0"/>
              </a:rPr>
              <a:t> </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Based on acquired current points and calculations about potential future savings for the property, they allocate the building into Energy Efficiency Rating (A-G) table. </a:t>
            </a:r>
            <a:endParaRPr lang="en-US" sz="1200" dirty="0">
              <a:latin typeface="Gotham" panose="02000604040000020004" pitchFamily="2" charset="0"/>
              <a:ea typeface="Times New Roman" panose="02020603050405020304" pitchFamily="18" charset="0"/>
            </a:endParaRPr>
          </a:p>
          <a:p>
            <a:pPr>
              <a:spcBef>
                <a:spcPts val="600"/>
              </a:spcBef>
              <a:spcAft>
                <a:spcPts val="600"/>
              </a:spcAft>
            </a:pP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Recommendations given by EPC team about actions to be taken to make a house more energy-efficient and cost effective include, for instance, increasing wall insulation and draught proofing. These changes can significantly reduce utility bills,</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a:t>
            </a:r>
            <a:r>
              <a:rPr lang="en-US" sz="1200" dirty="0">
                <a:solidFill>
                  <a:srgbClr val="696B6B"/>
                </a:solidFill>
                <a:latin typeface="Gotham" panose="02000604040000020004" pitchFamily="2" charset="0"/>
                <a:ea typeface="Arial" panose="020B0604020202020204" pitchFamily="34" charset="0"/>
                <a:cs typeface="Arial" panose="020B0604020202020204" pitchFamily="34" charset="0"/>
              </a:rPr>
              <a:t>and hence the teams’ expertise is highly valuable.</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A higher rating is attractive to potential buyers when selling a building in a competitive market and gives an advantage over similar properties in the area. </a:t>
            </a:r>
            <a:endParaRPr lang="en-US" sz="1200" dirty="0">
              <a:latin typeface="Gotham" panose="02000604040000020004" pitchFamily="2" charset="0"/>
              <a:ea typeface="Times New Roman" panose="02020603050405020304" pitchFamily="18" charset="0"/>
            </a:endParaRPr>
          </a:p>
          <a:p>
            <a:pPr>
              <a:spcBef>
                <a:spcPts val="600"/>
              </a:spcBef>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The sample energy efficiency rating form is given below, which shows current energy efficiency of a given home, while the potential rating shows the c of following the recommendations. </a:t>
            </a:r>
            <a:endParaRPr lang="en-US" sz="1200" dirty="0">
              <a:effectLst/>
              <a:latin typeface="Gotham" panose="02000604040000020004" pitchFamily="2" charset="0"/>
              <a:ea typeface="Times New Roman" panose="02020603050405020304" pitchFamily="18" charset="0"/>
            </a:endParaRPr>
          </a:p>
        </p:txBody>
      </p:sp>
      <p:pic>
        <p:nvPicPr>
          <p:cNvPr id="5" name="Picture 4">
            <a:extLst>
              <a:ext uri="{FF2B5EF4-FFF2-40B4-BE49-F238E27FC236}">
                <a16:creationId xmlns:a16="http://schemas.microsoft.com/office/drawing/2014/main" id="{64F6BE15-BFBE-4576-B1EE-8EAC7BE2EF3A}"/>
              </a:ext>
            </a:extLst>
          </p:cNvPr>
          <p:cNvPicPr>
            <a:picLocks noChangeAspect="1"/>
          </p:cNvPicPr>
          <p:nvPr/>
        </p:nvPicPr>
        <p:blipFill rotWithShape="1">
          <a:blip r:embed="rId2">
            <a:extLst>
              <a:ext uri="{28A0092B-C50C-407E-A947-70E740481C1C}">
                <a14:useLocalDpi xmlns:a14="http://schemas.microsoft.com/office/drawing/2010/main" val="0"/>
              </a:ext>
            </a:extLst>
          </a:blip>
          <a:srcRect b="61706"/>
          <a:stretch/>
        </p:blipFill>
        <p:spPr>
          <a:xfrm rot="5400000">
            <a:off x="-3706379" y="3694755"/>
            <a:ext cx="10070026" cy="2657268"/>
          </a:xfrm>
          <a:prstGeom prst="rect">
            <a:avLst/>
          </a:prstGeom>
        </p:spPr>
      </p:pic>
      <p:sp>
        <p:nvSpPr>
          <p:cNvPr id="17" name="Rectangle 16">
            <a:extLst>
              <a:ext uri="{FF2B5EF4-FFF2-40B4-BE49-F238E27FC236}">
                <a16:creationId xmlns:a16="http://schemas.microsoft.com/office/drawing/2014/main" id="{3746F777-8C04-496B-8F81-BEF4D1342C94}"/>
              </a:ext>
            </a:extLst>
          </p:cNvPr>
          <p:cNvSpPr/>
          <p:nvPr/>
        </p:nvSpPr>
        <p:spPr>
          <a:xfrm>
            <a:off x="2872908" y="7364501"/>
            <a:ext cx="2416046" cy="230832"/>
          </a:xfrm>
          <a:prstGeom prst="rect">
            <a:avLst/>
          </a:prstGeom>
        </p:spPr>
        <p:txBody>
          <a:bodyPr wrap="none">
            <a:spAutoFit/>
          </a:bodyPr>
          <a:lstStyle/>
          <a:p>
            <a:r>
              <a:rPr lang="en-US" sz="900"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Very energy efficient – lower running costs</a:t>
            </a:r>
            <a:endParaRPr lang="en-US" sz="900" dirty="0">
              <a:solidFill>
                <a:schemeClr val="bg1">
                  <a:lumMod val="50000"/>
                </a:schemeClr>
              </a:solidFill>
              <a:latin typeface="Georgia" panose="02040502050405090303" pitchFamily="18" charset="0"/>
            </a:endParaRPr>
          </a:p>
        </p:txBody>
      </p:sp>
      <p:sp>
        <p:nvSpPr>
          <p:cNvPr id="18" name="Rectangle 17">
            <a:extLst>
              <a:ext uri="{FF2B5EF4-FFF2-40B4-BE49-F238E27FC236}">
                <a16:creationId xmlns:a16="http://schemas.microsoft.com/office/drawing/2014/main" id="{30F7E50A-981F-4165-9C2B-8E80E1988A29}"/>
              </a:ext>
            </a:extLst>
          </p:cNvPr>
          <p:cNvSpPr/>
          <p:nvPr/>
        </p:nvSpPr>
        <p:spPr>
          <a:xfrm>
            <a:off x="5604929" y="7172467"/>
            <a:ext cx="591829" cy="230832"/>
          </a:xfrm>
          <a:prstGeom prst="rect">
            <a:avLst/>
          </a:prstGeom>
        </p:spPr>
        <p:txBody>
          <a:bodyPr wrap="none">
            <a:spAutoFit/>
          </a:bodyPr>
          <a:lstStyle/>
          <a:p>
            <a:r>
              <a:rPr lang="en-US" sz="900"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Current</a:t>
            </a:r>
            <a:endParaRPr lang="en-US" sz="900" dirty="0">
              <a:solidFill>
                <a:schemeClr val="bg1">
                  <a:lumMod val="50000"/>
                </a:schemeClr>
              </a:solidFill>
              <a:latin typeface="Georgia" panose="02040502050405090303" pitchFamily="18" charset="0"/>
            </a:endParaRPr>
          </a:p>
        </p:txBody>
      </p:sp>
      <p:sp>
        <p:nvSpPr>
          <p:cNvPr id="19" name="Rectangle 18">
            <a:extLst>
              <a:ext uri="{FF2B5EF4-FFF2-40B4-BE49-F238E27FC236}">
                <a16:creationId xmlns:a16="http://schemas.microsoft.com/office/drawing/2014/main" id="{72E0847D-1D11-4210-B57F-E3E3D8569FAE}"/>
              </a:ext>
            </a:extLst>
          </p:cNvPr>
          <p:cNvSpPr/>
          <p:nvPr/>
        </p:nvSpPr>
        <p:spPr>
          <a:xfrm>
            <a:off x="6181527" y="7175731"/>
            <a:ext cx="652743" cy="230832"/>
          </a:xfrm>
          <a:prstGeom prst="rect">
            <a:avLst/>
          </a:prstGeom>
        </p:spPr>
        <p:txBody>
          <a:bodyPr wrap="none">
            <a:spAutoFit/>
          </a:bodyPr>
          <a:lstStyle/>
          <a:p>
            <a:r>
              <a:rPr lang="en-US" sz="900"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Potential</a:t>
            </a:r>
            <a:endParaRPr lang="en-US" sz="900" dirty="0">
              <a:solidFill>
                <a:schemeClr val="bg1">
                  <a:lumMod val="50000"/>
                </a:schemeClr>
              </a:solidFill>
              <a:latin typeface="Georgia" panose="02040502050405090303" pitchFamily="18" charset="0"/>
            </a:endParaRPr>
          </a:p>
        </p:txBody>
      </p:sp>
      <p:sp>
        <p:nvSpPr>
          <p:cNvPr id="20" name="Rectangle 19">
            <a:extLst>
              <a:ext uri="{FF2B5EF4-FFF2-40B4-BE49-F238E27FC236}">
                <a16:creationId xmlns:a16="http://schemas.microsoft.com/office/drawing/2014/main" id="{88132512-0975-49F8-9822-F52F7EC9C666}"/>
              </a:ext>
            </a:extLst>
          </p:cNvPr>
          <p:cNvSpPr/>
          <p:nvPr/>
        </p:nvSpPr>
        <p:spPr>
          <a:xfrm>
            <a:off x="5742985" y="8251574"/>
            <a:ext cx="338554" cy="230832"/>
          </a:xfrm>
          <a:prstGeom prst="rect">
            <a:avLst/>
          </a:prstGeom>
        </p:spPr>
        <p:txBody>
          <a:bodyPr wrap="none">
            <a:spAutoFit/>
          </a:bodyPr>
          <a:lstStyle/>
          <a:p>
            <a:r>
              <a:rPr lang="en-US" sz="9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68</a:t>
            </a:r>
            <a:endParaRPr lang="en-US" sz="900" b="1" i="1" dirty="0">
              <a:solidFill>
                <a:schemeClr val="bg1"/>
              </a:solidFill>
              <a:latin typeface="Georgia" panose="02040502050405090303" pitchFamily="18" charset="0"/>
            </a:endParaRPr>
          </a:p>
        </p:txBody>
      </p:sp>
      <p:sp>
        <p:nvSpPr>
          <p:cNvPr id="21" name="Rectangle 20">
            <a:extLst>
              <a:ext uri="{FF2B5EF4-FFF2-40B4-BE49-F238E27FC236}">
                <a16:creationId xmlns:a16="http://schemas.microsoft.com/office/drawing/2014/main" id="{FB821D16-BE5A-4018-8C95-889EA147805A}"/>
              </a:ext>
            </a:extLst>
          </p:cNvPr>
          <p:cNvSpPr/>
          <p:nvPr/>
        </p:nvSpPr>
        <p:spPr>
          <a:xfrm>
            <a:off x="6375385" y="8105525"/>
            <a:ext cx="325730" cy="230832"/>
          </a:xfrm>
          <a:prstGeom prst="rect">
            <a:avLst/>
          </a:prstGeom>
        </p:spPr>
        <p:txBody>
          <a:bodyPr wrap="none">
            <a:spAutoFit/>
          </a:bodyPr>
          <a:lstStyle/>
          <a:p>
            <a:r>
              <a:rPr lang="en-US" sz="9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74</a:t>
            </a:r>
            <a:endParaRPr lang="en-US" sz="900" b="1" i="1" dirty="0">
              <a:solidFill>
                <a:schemeClr val="bg1">
                  <a:lumMod val="50000"/>
                </a:schemeClr>
              </a:solidFill>
              <a:latin typeface="Georgia" panose="02040502050405090303" pitchFamily="18" charset="0"/>
            </a:endParaRPr>
          </a:p>
        </p:txBody>
      </p:sp>
      <p:sp>
        <p:nvSpPr>
          <p:cNvPr id="22" name="Rectangle 21">
            <a:extLst>
              <a:ext uri="{FF2B5EF4-FFF2-40B4-BE49-F238E27FC236}">
                <a16:creationId xmlns:a16="http://schemas.microsoft.com/office/drawing/2014/main" id="{EF5C8B1C-8BC0-498C-ABE4-6437A1B26048}"/>
              </a:ext>
            </a:extLst>
          </p:cNvPr>
          <p:cNvSpPr/>
          <p:nvPr/>
        </p:nvSpPr>
        <p:spPr>
          <a:xfrm>
            <a:off x="3622035" y="7552231"/>
            <a:ext cx="306494" cy="276999"/>
          </a:xfrm>
          <a:prstGeom prst="rect">
            <a:avLst/>
          </a:prstGeom>
        </p:spPr>
        <p:txBody>
          <a:bodyPr wrap="none">
            <a:spAutoFit/>
          </a:bodyPr>
          <a:lstStyle/>
          <a:p>
            <a:r>
              <a:rPr lang="en-US" sz="1200" dirty="0">
                <a:solidFill>
                  <a:schemeClr val="bg1"/>
                </a:solidFill>
                <a:latin typeface="Gotham" panose="02000604040000020004" pitchFamily="2" charset="0"/>
                <a:ea typeface="Times New Roman" panose="02020603050405020304" pitchFamily="18" charset="0"/>
                <a:cs typeface="Arial" panose="020B0604020202020204" pitchFamily="34" charset="0"/>
              </a:rPr>
              <a:t>A</a:t>
            </a:r>
            <a:endParaRPr lang="en-US" sz="1200" dirty="0">
              <a:solidFill>
                <a:schemeClr val="bg1"/>
              </a:solidFill>
            </a:endParaRPr>
          </a:p>
        </p:txBody>
      </p:sp>
      <p:sp>
        <p:nvSpPr>
          <p:cNvPr id="23" name="Rectangle 22">
            <a:extLst>
              <a:ext uri="{FF2B5EF4-FFF2-40B4-BE49-F238E27FC236}">
                <a16:creationId xmlns:a16="http://schemas.microsoft.com/office/drawing/2014/main" id="{5707D38F-BF08-4973-8CC9-B17A5472E9BE}"/>
              </a:ext>
            </a:extLst>
          </p:cNvPr>
          <p:cNvSpPr/>
          <p:nvPr/>
        </p:nvSpPr>
        <p:spPr>
          <a:xfrm>
            <a:off x="3881428" y="7817879"/>
            <a:ext cx="306494" cy="276999"/>
          </a:xfrm>
          <a:prstGeom prst="rect">
            <a:avLst/>
          </a:prstGeom>
        </p:spPr>
        <p:txBody>
          <a:bodyPr wrap="none">
            <a:spAutoFit/>
          </a:bodyPr>
          <a:lstStyle/>
          <a:p>
            <a:r>
              <a:rPr lang="en-US" sz="1200" dirty="0">
                <a:solidFill>
                  <a:schemeClr val="bg1"/>
                </a:solidFill>
                <a:latin typeface="Gotham" panose="02000604040000020004" pitchFamily="2" charset="0"/>
                <a:ea typeface="Times New Roman" panose="02020603050405020304" pitchFamily="18" charset="0"/>
                <a:cs typeface="Arial" panose="020B0604020202020204" pitchFamily="34" charset="0"/>
              </a:rPr>
              <a:t>B</a:t>
            </a:r>
            <a:endParaRPr lang="en-US" sz="1200" dirty="0">
              <a:solidFill>
                <a:schemeClr val="bg1"/>
              </a:solidFill>
            </a:endParaRPr>
          </a:p>
        </p:txBody>
      </p:sp>
      <p:sp>
        <p:nvSpPr>
          <p:cNvPr id="24" name="Rectangle 23">
            <a:extLst>
              <a:ext uri="{FF2B5EF4-FFF2-40B4-BE49-F238E27FC236}">
                <a16:creationId xmlns:a16="http://schemas.microsoft.com/office/drawing/2014/main" id="{E3C79CEC-BFEC-4C12-95B6-A4B89364FD56}"/>
              </a:ext>
            </a:extLst>
          </p:cNvPr>
          <p:cNvSpPr/>
          <p:nvPr/>
        </p:nvSpPr>
        <p:spPr>
          <a:xfrm>
            <a:off x="4172988" y="8079226"/>
            <a:ext cx="306494" cy="276999"/>
          </a:xfrm>
          <a:prstGeom prst="rect">
            <a:avLst/>
          </a:prstGeom>
        </p:spPr>
        <p:txBody>
          <a:bodyPr wrap="none">
            <a:spAutoFit/>
          </a:bodyPr>
          <a:lstStyle/>
          <a:p>
            <a:r>
              <a:rPr lang="en-US" sz="1200" dirty="0">
                <a:solidFill>
                  <a:schemeClr val="bg1"/>
                </a:solidFill>
                <a:latin typeface="Gotham" panose="02000604040000020004" pitchFamily="2" charset="0"/>
                <a:ea typeface="Times New Roman" panose="02020603050405020304" pitchFamily="18" charset="0"/>
                <a:cs typeface="Arial" panose="020B0604020202020204" pitchFamily="34" charset="0"/>
              </a:rPr>
              <a:t>C</a:t>
            </a:r>
            <a:endParaRPr lang="en-US" sz="1200" dirty="0">
              <a:solidFill>
                <a:schemeClr val="bg1"/>
              </a:solidFill>
            </a:endParaRPr>
          </a:p>
        </p:txBody>
      </p:sp>
      <p:sp>
        <p:nvSpPr>
          <p:cNvPr id="25" name="Rectangle 24">
            <a:extLst>
              <a:ext uri="{FF2B5EF4-FFF2-40B4-BE49-F238E27FC236}">
                <a16:creationId xmlns:a16="http://schemas.microsoft.com/office/drawing/2014/main" id="{AB2B3DF2-817B-4EEF-9502-7CD9A866B1FB}"/>
              </a:ext>
            </a:extLst>
          </p:cNvPr>
          <p:cNvSpPr/>
          <p:nvPr/>
        </p:nvSpPr>
        <p:spPr>
          <a:xfrm>
            <a:off x="4417767" y="8376668"/>
            <a:ext cx="306494" cy="276999"/>
          </a:xfrm>
          <a:prstGeom prst="rect">
            <a:avLst/>
          </a:prstGeom>
        </p:spPr>
        <p:txBody>
          <a:bodyPr wrap="none">
            <a:spAutoFit/>
          </a:bodyPr>
          <a:lstStyle/>
          <a:p>
            <a:r>
              <a:rPr lang="en-US" sz="1200" dirty="0">
                <a:solidFill>
                  <a:schemeClr val="bg1"/>
                </a:solidFill>
                <a:latin typeface="Gotham" panose="02000604040000020004" pitchFamily="2" charset="0"/>
                <a:ea typeface="Times New Roman" panose="02020603050405020304" pitchFamily="18" charset="0"/>
                <a:cs typeface="Arial" panose="020B0604020202020204" pitchFamily="34" charset="0"/>
              </a:rPr>
              <a:t>D</a:t>
            </a:r>
            <a:endParaRPr lang="en-US" sz="1200" dirty="0">
              <a:solidFill>
                <a:schemeClr val="bg1"/>
              </a:solidFill>
            </a:endParaRPr>
          </a:p>
        </p:txBody>
      </p:sp>
      <p:sp>
        <p:nvSpPr>
          <p:cNvPr id="26" name="Rectangle 25">
            <a:extLst>
              <a:ext uri="{FF2B5EF4-FFF2-40B4-BE49-F238E27FC236}">
                <a16:creationId xmlns:a16="http://schemas.microsoft.com/office/drawing/2014/main" id="{62FE9295-4B9C-492E-9DDE-2C1555C01BA3}"/>
              </a:ext>
            </a:extLst>
          </p:cNvPr>
          <p:cNvSpPr/>
          <p:nvPr/>
        </p:nvSpPr>
        <p:spPr>
          <a:xfrm>
            <a:off x="4727782" y="8643182"/>
            <a:ext cx="287258" cy="276999"/>
          </a:xfrm>
          <a:prstGeom prst="rect">
            <a:avLst/>
          </a:prstGeom>
        </p:spPr>
        <p:txBody>
          <a:bodyPr wrap="none">
            <a:spAutoFit/>
          </a:bodyPr>
          <a:lstStyle/>
          <a:p>
            <a:r>
              <a:rPr lang="en-US" sz="1200" dirty="0">
                <a:solidFill>
                  <a:schemeClr val="bg1"/>
                </a:solidFill>
                <a:latin typeface="Gotham" panose="02000604040000020004" pitchFamily="2" charset="0"/>
                <a:ea typeface="Times New Roman" panose="02020603050405020304" pitchFamily="18" charset="0"/>
                <a:cs typeface="Arial" panose="020B0604020202020204" pitchFamily="34" charset="0"/>
              </a:rPr>
              <a:t>E</a:t>
            </a:r>
            <a:endParaRPr lang="en-US" sz="1200" dirty="0">
              <a:solidFill>
                <a:schemeClr val="bg1"/>
              </a:solidFill>
            </a:endParaRPr>
          </a:p>
        </p:txBody>
      </p:sp>
      <p:sp>
        <p:nvSpPr>
          <p:cNvPr id="27" name="Rectangle 26">
            <a:extLst>
              <a:ext uri="{FF2B5EF4-FFF2-40B4-BE49-F238E27FC236}">
                <a16:creationId xmlns:a16="http://schemas.microsoft.com/office/drawing/2014/main" id="{5EAEE943-FC43-463F-B35A-8F765B65297B}"/>
              </a:ext>
            </a:extLst>
          </p:cNvPr>
          <p:cNvSpPr/>
          <p:nvPr/>
        </p:nvSpPr>
        <p:spPr>
          <a:xfrm>
            <a:off x="2911728" y="7606156"/>
            <a:ext cx="593432" cy="200055"/>
          </a:xfrm>
          <a:prstGeom prst="rect">
            <a:avLst/>
          </a:prstGeom>
        </p:spPr>
        <p:txBody>
          <a:bodyPr wrap="none">
            <a:spAutoFit/>
          </a:bodyPr>
          <a:lstStyle/>
          <a:p>
            <a:r>
              <a:rPr lang="en-US" sz="700" dirty="0">
                <a:solidFill>
                  <a:schemeClr val="bg1"/>
                </a:solidFill>
                <a:latin typeface="Gotham" panose="02000604040000020004" pitchFamily="2" charset="0"/>
                <a:ea typeface="Times New Roman" panose="02020603050405020304" pitchFamily="18" charset="0"/>
                <a:cs typeface="Arial" panose="020B0604020202020204" pitchFamily="34" charset="0"/>
              </a:rPr>
              <a:t>(92 plus)</a:t>
            </a:r>
            <a:endParaRPr lang="en-US" sz="700" dirty="0">
              <a:solidFill>
                <a:schemeClr val="bg1"/>
              </a:solidFill>
            </a:endParaRPr>
          </a:p>
        </p:txBody>
      </p:sp>
      <p:sp>
        <p:nvSpPr>
          <p:cNvPr id="28" name="Rectangle 27">
            <a:extLst>
              <a:ext uri="{FF2B5EF4-FFF2-40B4-BE49-F238E27FC236}">
                <a16:creationId xmlns:a16="http://schemas.microsoft.com/office/drawing/2014/main" id="{3B8B0168-7439-4374-A21F-9CF5D40D542F}"/>
              </a:ext>
            </a:extLst>
          </p:cNvPr>
          <p:cNvSpPr/>
          <p:nvPr/>
        </p:nvSpPr>
        <p:spPr>
          <a:xfrm>
            <a:off x="2916869" y="7884422"/>
            <a:ext cx="487634" cy="200055"/>
          </a:xfrm>
          <a:prstGeom prst="rect">
            <a:avLst/>
          </a:prstGeom>
        </p:spPr>
        <p:txBody>
          <a:bodyPr wrap="none">
            <a:spAutoFit/>
          </a:bodyPr>
          <a:lstStyle/>
          <a:p>
            <a:r>
              <a:rPr lang="en-US" sz="700" dirty="0">
                <a:solidFill>
                  <a:schemeClr val="bg1"/>
                </a:solidFill>
                <a:latin typeface="Gotham" panose="02000604040000020004" pitchFamily="2" charset="0"/>
                <a:ea typeface="Times New Roman" panose="02020603050405020304" pitchFamily="18" charset="0"/>
                <a:cs typeface="Arial" panose="020B0604020202020204" pitchFamily="34" charset="0"/>
              </a:rPr>
              <a:t>(81-91)</a:t>
            </a:r>
            <a:endParaRPr lang="en-US" sz="700" dirty="0">
              <a:solidFill>
                <a:schemeClr val="bg1"/>
              </a:solidFill>
            </a:endParaRPr>
          </a:p>
        </p:txBody>
      </p:sp>
      <p:sp>
        <p:nvSpPr>
          <p:cNvPr id="29" name="Rectangle 28">
            <a:extLst>
              <a:ext uri="{FF2B5EF4-FFF2-40B4-BE49-F238E27FC236}">
                <a16:creationId xmlns:a16="http://schemas.microsoft.com/office/drawing/2014/main" id="{5886B47A-63C9-45A2-83CD-0159E3722E73}"/>
              </a:ext>
            </a:extLst>
          </p:cNvPr>
          <p:cNvSpPr/>
          <p:nvPr/>
        </p:nvSpPr>
        <p:spPr>
          <a:xfrm>
            <a:off x="2910580" y="8153217"/>
            <a:ext cx="542136" cy="200055"/>
          </a:xfrm>
          <a:prstGeom prst="rect">
            <a:avLst/>
          </a:prstGeom>
        </p:spPr>
        <p:txBody>
          <a:bodyPr wrap="none">
            <a:spAutoFit/>
          </a:bodyPr>
          <a:lstStyle/>
          <a:p>
            <a:r>
              <a:rPr lang="en-US" sz="700" dirty="0">
                <a:solidFill>
                  <a:schemeClr val="bg1"/>
                </a:solidFill>
                <a:latin typeface="Gotham" panose="02000604040000020004" pitchFamily="2" charset="0"/>
                <a:ea typeface="Times New Roman" panose="02020603050405020304" pitchFamily="18" charset="0"/>
                <a:cs typeface="Arial" panose="020B0604020202020204" pitchFamily="34" charset="0"/>
              </a:rPr>
              <a:t>(69-80)</a:t>
            </a:r>
            <a:endParaRPr lang="en-US" sz="700" dirty="0">
              <a:solidFill>
                <a:schemeClr val="bg1"/>
              </a:solidFill>
            </a:endParaRPr>
          </a:p>
        </p:txBody>
      </p:sp>
      <p:sp>
        <p:nvSpPr>
          <p:cNvPr id="30" name="Rectangle 29">
            <a:extLst>
              <a:ext uri="{FF2B5EF4-FFF2-40B4-BE49-F238E27FC236}">
                <a16:creationId xmlns:a16="http://schemas.microsoft.com/office/drawing/2014/main" id="{96E96B77-1FCC-49C3-A35E-D41E9E9C22B7}"/>
              </a:ext>
            </a:extLst>
          </p:cNvPr>
          <p:cNvSpPr/>
          <p:nvPr/>
        </p:nvSpPr>
        <p:spPr>
          <a:xfrm>
            <a:off x="2926312" y="8407749"/>
            <a:ext cx="529312" cy="200055"/>
          </a:xfrm>
          <a:prstGeom prst="rect">
            <a:avLst/>
          </a:prstGeom>
        </p:spPr>
        <p:txBody>
          <a:bodyPr wrap="none">
            <a:spAutoFit/>
          </a:bodyPr>
          <a:lstStyle/>
          <a:p>
            <a:r>
              <a:rPr lang="en-US" sz="700" dirty="0">
                <a:solidFill>
                  <a:schemeClr val="bg1"/>
                </a:solidFill>
                <a:latin typeface="Gotham" panose="02000604040000020004" pitchFamily="2" charset="0"/>
                <a:ea typeface="Times New Roman" panose="02020603050405020304" pitchFamily="18" charset="0"/>
                <a:cs typeface="Arial" panose="020B0604020202020204" pitchFamily="34" charset="0"/>
              </a:rPr>
              <a:t>(55-68)</a:t>
            </a:r>
            <a:endParaRPr lang="en-US" sz="700" dirty="0">
              <a:solidFill>
                <a:schemeClr val="bg1"/>
              </a:solidFill>
            </a:endParaRPr>
          </a:p>
        </p:txBody>
      </p:sp>
      <p:sp>
        <p:nvSpPr>
          <p:cNvPr id="31" name="Rectangle 30">
            <a:extLst>
              <a:ext uri="{FF2B5EF4-FFF2-40B4-BE49-F238E27FC236}">
                <a16:creationId xmlns:a16="http://schemas.microsoft.com/office/drawing/2014/main" id="{96B50B06-36FB-46F1-B7D0-8C36909EFE39}"/>
              </a:ext>
            </a:extLst>
          </p:cNvPr>
          <p:cNvSpPr/>
          <p:nvPr/>
        </p:nvSpPr>
        <p:spPr>
          <a:xfrm>
            <a:off x="2918595" y="8680160"/>
            <a:ext cx="534121" cy="200055"/>
          </a:xfrm>
          <a:prstGeom prst="rect">
            <a:avLst/>
          </a:prstGeom>
        </p:spPr>
        <p:txBody>
          <a:bodyPr wrap="none">
            <a:spAutoFit/>
          </a:bodyPr>
          <a:lstStyle/>
          <a:p>
            <a:r>
              <a:rPr lang="en-US" sz="700" dirty="0">
                <a:solidFill>
                  <a:schemeClr val="bg1"/>
                </a:solidFill>
                <a:latin typeface="Gotham" panose="02000604040000020004" pitchFamily="2" charset="0"/>
                <a:ea typeface="Times New Roman" panose="02020603050405020304" pitchFamily="18" charset="0"/>
                <a:cs typeface="Arial" panose="020B0604020202020204" pitchFamily="34" charset="0"/>
              </a:rPr>
              <a:t>(39-54)</a:t>
            </a:r>
            <a:endParaRPr lang="en-US" sz="700" dirty="0">
              <a:solidFill>
                <a:schemeClr val="bg1"/>
              </a:solidFill>
            </a:endParaRPr>
          </a:p>
        </p:txBody>
      </p:sp>
      <p:sp>
        <p:nvSpPr>
          <p:cNvPr id="32" name="Rectangle 31">
            <a:extLst>
              <a:ext uri="{FF2B5EF4-FFF2-40B4-BE49-F238E27FC236}">
                <a16:creationId xmlns:a16="http://schemas.microsoft.com/office/drawing/2014/main" id="{5D7AF50E-77BA-40FF-BFD8-C3B4432BBFA4}"/>
              </a:ext>
            </a:extLst>
          </p:cNvPr>
          <p:cNvSpPr/>
          <p:nvPr/>
        </p:nvSpPr>
        <p:spPr>
          <a:xfrm>
            <a:off x="2929530" y="8957246"/>
            <a:ext cx="503664" cy="200055"/>
          </a:xfrm>
          <a:prstGeom prst="rect">
            <a:avLst/>
          </a:prstGeom>
        </p:spPr>
        <p:txBody>
          <a:bodyPr wrap="none">
            <a:spAutoFit/>
          </a:bodyPr>
          <a:lstStyle/>
          <a:p>
            <a:r>
              <a:rPr lang="en-US" sz="700" dirty="0">
                <a:solidFill>
                  <a:schemeClr val="bg1"/>
                </a:solidFill>
                <a:latin typeface="Gotham" panose="02000604040000020004" pitchFamily="2" charset="0"/>
                <a:ea typeface="Times New Roman" panose="02020603050405020304" pitchFamily="18" charset="0"/>
                <a:cs typeface="Arial" panose="020B0604020202020204" pitchFamily="34" charset="0"/>
              </a:rPr>
              <a:t>(21-38)</a:t>
            </a:r>
            <a:endParaRPr lang="en-US" sz="700" dirty="0">
              <a:solidFill>
                <a:schemeClr val="bg1"/>
              </a:solidFill>
            </a:endParaRPr>
          </a:p>
        </p:txBody>
      </p:sp>
      <p:sp>
        <p:nvSpPr>
          <p:cNvPr id="33" name="Rectangle 32">
            <a:extLst>
              <a:ext uri="{FF2B5EF4-FFF2-40B4-BE49-F238E27FC236}">
                <a16:creationId xmlns:a16="http://schemas.microsoft.com/office/drawing/2014/main" id="{C49A4298-22DD-44F4-A933-15641F2303A6}"/>
              </a:ext>
            </a:extLst>
          </p:cNvPr>
          <p:cNvSpPr/>
          <p:nvPr/>
        </p:nvSpPr>
        <p:spPr>
          <a:xfrm>
            <a:off x="2944055" y="9237411"/>
            <a:ext cx="457176" cy="200055"/>
          </a:xfrm>
          <a:prstGeom prst="rect">
            <a:avLst/>
          </a:prstGeom>
        </p:spPr>
        <p:txBody>
          <a:bodyPr wrap="none">
            <a:spAutoFit/>
          </a:bodyPr>
          <a:lstStyle/>
          <a:p>
            <a:r>
              <a:rPr lang="en-US" sz="700" dirty="0">
                <a:solidFill>
                  <a:schemeClr val="bg1"/>
                </a:solidFill>
                <a:latin typeface="Gotham" panose="02000604040000020004" pitchFamily="2" charset="0"/>
                <a:ea typeface="Times New Roman" panose="02020603050405020304" pitchFamily="18" charset="0"/>
                <a:cs typeface="Arial" panose="020B0604020202020204" pitchFamily="34" charset="0"/>
              </a:rPr>
              <a:t>(1-20)</a:t>
            </a:r>
            <a:endParaRPr lang="en-US" sz="700" dirty="0">
              <a:solidFill>
                <a:schemeClr val="bg1"/>
              </a:solidFill>
            </a:endParaRPr>
          </a:p>
        </p:txBody>
      </p:sp>
      <p:cxnSp>
        <p:nvCxnSpPr>
          <p:cNvPr id="34" name="Straight Connector 33">
            <a:extLst>
              <a:ext uri="{FF2B5EF4-FFF2-40B4-BE49-F238E27FC236}">
                <a16:creationId xmlns:a16="http://schemas.microsoft.com/office/drawing/2014/main" id="{E3A4752A-A5B6-45AA-85F9-E25B9C7317CD}"/>
              </a:ext>
            </a:extLst>
          </p:cNvPr>
          <p:cNvCxnSpPr>
            <a:cxnSpLocks/>
          </p:cNvCxnSpPr>
          <p:nvPr/>
        </p:nvCxnSpPr>
        <p:spPr>
          <a:xfrm>
            <a:off x="2937929" y="7384631"/>
            <a:ext cx="3922088" cy="18668"/>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333B16-E055-42E5-BFDB-A4657240DFFD}"/>
              </a:ext>
            </a:extLst>
          </p:cNvPr>
          <p:cNvCxnSpPr>
            <a:cxnSpLocks/>
          </p:cNvCxnSpPr>
          <p:nvPr/>
        </p:nvCxnSpPr>
        <p:spPr>
          <a:xfrm flipH="1" flipV="1">
            <a:off x="5593912" y="7129847"/>
            <a:ext cx="11017" cy="2319099"/>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9491000-DCAF-4DE7-8268-3323D2879681}"/>
              </a:ext>
            </a:extLst>
          </p:cNvPr>
          <p:cNvCxnSpPr>
            <a:cxnSpLocks/>
          </p:cNvCxnSpPr>
          <p:nvPr/>
        </p:nvCxnSpPr>
        <p:spPr>
          <a:xfrm flipV="1">
            <a:off x="6203561" y="7140783"/>
            <a:ext cx="0" cy="2308163"/>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C34D8A3-C8C6-4F55-8A0D-97AE3709DDA7}"/>
              </a:ext>
            </a:extLst>
          </p:cNvPr>
          <p:cNvCxnSpPr>
            <a:cxnSpLocks/>
          </p:cNvCxnSpPr>
          <p:nvPr/>
        </p:nvCxnSpPr>
        <p:spPr>
          <a:xfrm flipV="1">
            <a:off x="6860025" y="7140654"/>
            <a:ext cx="0" cy="2308292"/>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84CAF6C-EC1C-456C-A02F-1CBE490D9C59}"/>
              </a:ext>
            </a:extLst>
          </p:cNvPr>
          <p:cNvCxnSpPr>
            <a:cxnSpLocks/>
          </p:cNvCxnSpPr>
          <p:nvPr/>
        </p:nvCxnSpPr>
        <p:spPr>
          <a:xfrm flipV="1">
            <a:off x="2937928" y="7052519"/>
            <a:ext cx="0" cy="2396427"/>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9826375-AC83-4911-9954-AB83992D3C32}"/>
              </a:ext>
            </a:extLst>
          </p:cNvPr>
          <p:cNvSpPr/>
          <p:nvPr/>
        </p:nvSpPr>
        <p:spPr>
          <a:xfrm>
            <a:off x="2932122" y="6835070"/>
            <a:ext cx="3933702" cy="334168"/>
          </a:xfrm>
          <a:prstGeom prst="rect">
            <a:avLst/>
          </a:prstGeom>
          <a:gradFill>
            <a:gsLst>
              <a:gs pos="0">
                <a:srgbClr val="758022"/>
              </a:gs>
              <a:gs pos="100000">
                <a:srgbClr val="ADBE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3DDD8F-35F6-4DD0-A4AB-B5A07122083A}"/>
              </a:ext>
            </a:extLst>
          </p:cNvPr>
          <p:cNvSpPr/>
          <p:nvPr/>
        </p:nvSpPr>
        <p:spPr>
          <a:xfrm>
            <a:off x="2905333" y="6863655"/>
            <a:ext cx="2089996" cy="276999"/>
          </a:xfrm>
          <a:prstGeom prst="rect">
            <a:avLst/>
          </a:prstGeom>
        </p:spPr>
        <p:txBody>
          <a:bodyPr wrap="none">
            <a:spAutoFit/>
          </a:bodyPr>
          <a:lstStyle/>
          <a:p>
            <a:r>
              <a:rPr lang="en-US" sz="1200" dirty="0">
                <a:solidFill>
                  <a:schemeClr val="bg1"/>
                </a:solidFill>
                <a:latin typeface="Gotham" panose="02000604040000020004" pitchFamily="2" charset="0"/>
                <a:ea typeface="Times New Roman" panose="02020603050405020304" pitchFamily="18" charset="0"/>
                <a:cs typeface="Arial" panose="020B0604020202020204" pitchFamily="34" charset="0"/>
              </a:rPr>
              <a:t>Energy Efficiency Rating</a:t>
            </a:r>
            <a:endParaRPr lang="en-US" sz="1200" dirty="0">
              <a:solidFill>
                <a:schemeClr val="bg1"/>
              </a:solidFill>
            </a:endParaRPr>
          </a:p>
        </p:txBody>
      </p:sp>
      <p:cxnSp>
        <p:nvCxnSpPr>
          <p:cNvPr id="42" name="Straight Connector 41">
            <a:extLst>
              <a:ext uri="{FF2B5EF4-FFF2-40B4-BE49-F238E27FC236}">
                <a16:creationId xmlns:a16="http://schemas.microsoft.com/office/drawing/2014/main" id="{567F3B70-4E2C-43CD-BA00-3F4AD5809946}"/>
              </a:ext>
            </a:extLst>
          </p:cNvPr>
          <p:cNvCxnSpPr>
            <a:cxnSpLocks/>
          </p:cNvCxnSpPr>
          <p:nvPr/>
        </p:nvCxnSpPr>
        <p:spPr>
          <a:xfrm>
            <a:off x="2957262" y="9449369"/>
            <a:ext cx="3902754" cy="0"/>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F2905F4-DD2E-460B-9CB3-2F73901E49FC}"/>
              </a:ext>
            </a:extLst>
          </p:cNvPr>
          <p:cNvSpPr txBox="1"/>
          <p:nvPr/>
        </p:nvSpPr>
        <p:spPr>
          <a:xfrm>
            <a:off x="6043439" y="9502391"/>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16</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12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E0965D-9CED-4DCF-B397-06EC9751216B}"/>
              </a:ext>
            </a:extLst>
          </p:cNvPr>
          <p:cNvSpPr/>
          <p:nvPr/>
        </p:nvSpPr>
        <p:spPr>
          <a:xfrm>
            <a:off x="533400" y="609600"/>
            <a:ext cx="3810000" cy="830997"/>
          </a:xfrm>
          <a:prstGeom prst="rect">
            <a:avLst/>
          </a:prstGeom>
        </p:spPr>
        <p:txBody>
          <a:bodyPr wrap="square">
            <a:spAutoFit/>
          </a:bodyPr>
          <a:lstStyle/>
          <a:p>
            <a:pPr>
              <a:spcAft>
                <a:spcPts val="0"/>
              </a:spcAft>
            </a:pPr>
            <a:r>
              <a:rPr lang="en-US" sz="24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Benefits and Incentives</a:t>
            </a:r>
            <a:endParaRPr lang="en-US" sz="2400" i="1" dirty="0">
              <a:solidFill>
                <a:srgbClr val="ADBE32"/>
              </a:solidFill>
              <a:effectLst/>
              <a:latin typeface="Georgia" panose="02040502050405090303"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9717BB53-D52C-40BD-8D61-BB722A16264A}"/>
              </a:ext>
            </a:extLst>
          </p:cNvPr>
          <p:cNvSpPr/>
          <p:nvPr/>
        </p:nvSpPr>
        <p:spPr>
          <a:xfrm>
            <a:off x="558800" y="1676400"/>
            <a:ext cx="2514600" cy="7217360"/>
          </a:xfrm>
          <a:prstGeom prst="rect">
            <a:avLst/>
          </a:prstGeom>
        </p:spPr>
        <p:txBody>
          <a:bodyPr wrap="square">
            <a:spAutoFit/>
          </a:bodyPr>
          <a:lstStyle/>
          <a:p>
            <a:pPr>
              <a:spcAft>
                <a:spcPts val="600"/>
              </a:spcAft>
            </a:pPr>
            <a:r>
              <a:rPr lang="en-US" sz="1400"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It is notable that financial implications of owning a house of a certain energy class is still quite uncertain. However, European Commission reported that according to the analysis of 10 cities, EPCs had an insignificant but still positive effects on housing prices. One level improvement in the energy class (e.g., moving from D to C, or from C to B) increased the property value by 0.5-10.5%.</a:t>
            </a:r>
          </a:p>
          <a:p>
            <a:pPr>
              <a:spcAft>
                <a:spcPts val="600"/>
              </a:spcAft>
            </a:pPr>
            <a:endParaRPr lang="en-US" sz="1400"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endParaRPr>
          </a:p>
          <a:p>
            <a:pPr>
              <a:spcAft>
                <a:spcPts val="600"/>
              </a:spcAft>
            </a:pPr>
            <a:r>
              <a:rPr lang="en-US" sz="1400" dirty="0">
                <a:solidFill>
                  <a:srgbClr val="696B6B"/>
                </a:solidFill>
                <a:latin typeface="Georgia" panose="02040502050405090303" pitchFamily="18" charset="0"/>
                <a:ea typeface="Times New Roman" panose="02020603050405020304" pitchFamily="18" charset="0"/>
                <a:cs typeface="Arial" panose="020B0604020202020204" pitchFamily="34" charset="0"/>
              </a:rPr>
              <a:t>Furthermore, Hyland et al (2013) based on the Irish property market suggested that EPC label brings positive changes for a building in terms of both rent and sale prices. For example</a:t>
            </a:r>
            <a:r>
              <a:rPr lang="ka-GE" sz="1400" dirty="0">
                <a:solidFill>
                  <a:srgbClr val="696B6B"/>
                </a:solidFill>
                <a:latin typeface="Gotham" panose="02000604040000020004" pitchFamily="2" charset="0"/>
                <a:ea typeface="Times New Roman" panose="02020603050405020304" pitchFamily="18" charset="0"/>
                <a:cs typeface="Arial" panose="020B0604020202020204" pitchFamily="34" charset="0"/>
              </a:rPr>
              <a:t>, </a:t>
            </a:r>
            <a:r>
              <a:rPr lang="en-US" sz="1400" dirty="0">
                <a:solidFill>
                  <a:srgbClr val="696B6B"/>
                </a:solidFill>
                <a:latin typeface="Georgia" panose="02040502050405090303" pitchFamily="18" charset="0"/>
                <a:ea typeface="Times New Roman" panose="02020603050405020304" pitchFamily="18" charset="0"/>
                <a:cs typeface="Arial" panose="020B0604020202020204" pitchFamily="34" charset="0"/>
              </a:rPr>
              <a:t>compared to a property in ‘D’ rating, the price premium for a building in ‘A’ rating is 11% and for ‘B’ rating is 5.8%. Whereas, ‘F’ or ‘G’ ratings seem to reduce property value by 5.6%.</a:t>
            </a:r>
            <a:endParaRPr lang="en-US" sz="1400" dirty="0">
              <a:latin typeface="Georgia" panose="02040502050405090303" pitchFamily="18" charset="0"/>
              <a:ea typeface="Times New Roman" panose="02020603050405020304" pitchFamily="18" charset="0"/>
            </a:endParaRPr>
          </a:p>
          <a:p>
            <a:pPr>
              <a:spcAft>
                <a:spcPts val="600"/>
              </a:spcAft>
            </a:pPr>
            <a:r>
              <a:rPr lang="en-US" sz="1400"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 </a:t>
            </a:r>
            <a:endParaRPr lang="en-US" sz="1400" dirty="0">
              <a:solidFill>
                <a:schemeClr val="bg1">
                  <a:lumMod val="50000"/>
                </a:schemeClr>
              </a:solidFill>
              <a:latin typeface="Georgia" panose="02040502050405090303"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CF11D7F0-C8B1-4CE4-A7AA-6D4D9334C67C}"/>
              </a:ext>
            </a:extLst>
          </p:cNvPr>
          <p:cNvPicPr>
            <a:picLocks noChangeAspect="1"/>
          </p:cNvPicPr>
          <p:nvPr/>
        </p:nvPicPr>
        <p:blipFill rotWithShape="1">
          <a:blip r:embed="rId2">
            <a:extLst>
              <a:ext uri="{28A0092B-C50C-407E-A947-70E740481C1C}">
                <a14:useLocalDpi xmlns:a14="http://schemas.microsoft.com/office/drawing/2010/main" val="0"/>
              </a:ext>
            </a:extLst>
          </a:blip>
          <a:srcRect l="-1" r="49533"/>
          <a:stretch/>
        </p:blipFill>
        <p:spPr>
          <a:xfrm>
            <a:off x="3657601" y="0"/>
            <a:ext cx="4114799" cy="10058400"/>
          </a:xfrm>
          <a:prstGeom prst="rect">
            <a:avLst/>
          </a:prstGeom>
        </p:spPr>
      </p:pic>
      <p:sp>
        <p:nvSpPr>
          <p:cNvPr id="7" name="TextBox 6">
            <a:extLst>
              <a:ext uri="{FF2B5EF4-FFF2-40B4-BE49-F238E27FC236}">
                <a16:creationId xmlns:a16="http://schemas.microsoft.com/office/drawing/2014/main" id="{73AF5FF3-D485-4FD6-91FB-AE1338E13CD4}"/>
              </a:ext>
            </a:extLst>
          </p:cNvPr>
          <p:cNvSpPr txBox="1"/>
          <p:nvPr/>
        </p:nvSpPr>
        <p:spPr>
          <a:xfrm>
            <a:off x="533400" y="9437340"/>
            <a:ext cx="1219200" cy="246221"/>
          </a:xfrm>
          <a:prstGeom prst="rect">
            <a:avLst/>
          </a:prstGeom>
          <a:noFill/>
        </p:spPr>
        <p:txBody>
          <a:bodyPr wrap="square" rtlCol="0">
            <a:spAutoFit/>
          </a:bodyPr>
          <a:lstStyle/>
          <a:p>
            <a:r>
              <a:rPr lang="en-US" sz="1000" dirty="0">
                <a:solidFill>
                  <a:schemeClr val="bg1">
                    <a:lumMod val="50000"/>
                  </a:schemeClr>
                </a:solidFill>
                <a:latin typeface="Arial" panose="020B0604020202020204" pitchFamily="34" charset="0"/>
                <a:cs typeface="Arial" panose="020B0604020202020204" pitchFamily="34" charset="0"/>
              </a:rPr>
              <a:t>17</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692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22A536-5908-4FCA-BFA4-011EB213B121}"/>
              </a:ext>
            </a:extLst>
          </p:cNvPr>
          <p:cNvSpPr/>
          <p:nvPr/>
        </p:nvSpPr>
        <p:spPr>
          <a:xfrm>
            <a:off x="4419600" y="1981200"/>
            <a:ext cx="2819400" cy="5262979"/>
          </a:xfrm>
          <a:prstGeom prst="rect">
            <a:avLst/>
          </a:prstGeom>
        </p:spPr>
        <p:txBody>
          <a:bodyPr wrap="square">
            <a:spAutoFit/>
          </a:bodyPr>
          <a:lstStyle/>
          <a:p>
            <a:pPr>
              <a:spcAft>
                <a:spcPts val="600"/>
              </a:spcAft>
            </a:pPr>
            <a:r>
              <a:rPr lang="en-US" sz="1400" dirty="0">
                <a:solidFill>
                  <a:srgbClr val="696B6B"/>
                </a:solidFill>
                <a:latin typeface="Georgia" panose="02040502050405090303" pitchFamily="18" charset="0"/>
                <a:ea typeface="Times New Roman" panose="02020603050405020304" pitchFamily="18" charset="0"/>
                <a:cs typeface="Arial" panose="020B0604020202020204" pitchFamily="34" charset="0"/>
              </a:rPr>
              <a:t>Moreover, there are different public programs that aim to increase the energy efficiency of residential properties. For example, “Energy Saving at Home” is a program in Greece since 2011 that targets buildings in an energy rating of ‘D’ or lower. After identifying inefficient properties, they offer financial support in form of grants or interest free loans. Necessary energy interventions are advised and verified by accredited energy experts and are supported by several inspections. Similar programs exist in France, Portugal and Austria</a:t>
            </a:r>
            <a:r>
              <a:rPr lang="en-GB" sz="1400" dirty="0">
                <a:solidFill>
                  <a:srgbClr val="696B6B"/>
                </a:solidFill>
                <a:latin typeface="Georgia" panose="02040502050405090303" pitchFamily="18" charset="0"/>
                <a:ea typeface="Times New Roman" panose="02020603050405020304" pitchFamily="18" charset="0"/>
                <a:cs typeface="Arial" panose="020B0604020202020204" pitchFamily="34" charset="0"/>
              </a:rPr>
              <a:t> too</a:t>
            </a:r>
            <a:r>
              <a:rPr lang="en-US" sz="1400" dirty="0">
                <a:solidFill>
                  <a:srgbClr val="696B6B"/>
                </a:solidFill>
                <a:latin typeface="Georgia" panose="02040502050405090303" pitchFamily="18" charset="0"/>
                <a:ea typeface="Times New Roman" panose="02020603050405020304" pitchFamily="18" charset="0"/>
                <a:cs typeface="Arial" panose="020B0604020202020204" pitchFamily="34" charset="0"/>
              </a:rPr>
              <a:t>. In the latter the program covers up to 30 % of investment costs up to 7,000 euro and fully covers (up to 300 euro) the expenses of an EPC. </a:t>
            </a:r>
            <a:endParaRPr lang="en-US" sz="1400" dirty="0">
              <a:effectLst/>
              <a:latin typeface="Georgia" panose="02040502050405090303"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E5595A46-E2AD-4C87-AF41-EC9373840101}"/>
              </a:ext>
            </a:extLst>
          </p:cNvPr>
          <p:cNvPicPr>
            <a:picLocks noChangeAspect="1"/>
          </p:cNvPicPr>
          <p:nvPr/>
        </p:nvPicPr>
        <p:blipFill rotWithShape="1">
          <a:blip r:embed="rId3">
            <a:extLst>
              <a:ext uri="{28A0092B-C50C-407E-A947-70E740481C1C}">
                <a14:useLocalDpi xmlns:a14="http://schemas.microsoft.com/office/drawing/2010/main" val="0"/>
              </a:ext>
            </a:extLst>
          </a:blip>
          <a:srcRect l="50467" r="-1"/>
          <a:stretch/>
        </p:blipFill>
        <p:spPr>
          <a:xfrm>
            <a:off x="0" y="0"/>
            <a:ext cx="4038600" cy="10058400"/>
          </a:xfrm>
          <a:prstGeom prst="rect">
            <a:avLst/>
          </a:prstGeom>
        </p:spPr>
      </p:pic>
      <p:sp>
        <p:nvSpPr>
          <p:cNvPr id="7" name="TextBox 6">
            <a:extLst>
              <a:ext uri="{FF2B5EF4-FFF2-40B4-BE49-F238E27FC236}">
                <a16:creationId xmlns:a16="http://schemas.microsoft.com/office/drawing/2014/main" id="{9165B12E-0040-498F-B053-0B64E48374D7}"/>
              </a:ext>
            </a:extLst>
          </p:cNvPr>
          <p:cNvSpPr txBox="1"/>
          <p:nvPr/>
        </p:nvSpPr>
        <p:spPr>
          <a:xfrm>
            <a:off x="5943600" y="9296399"/>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18</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13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5BF10D-C71D-4D08-9C24-11B670B05C0D}"/>
              </a:ext>
            </a:extLst>
          </p:cNvPr>
          <p:cNvPicPr>
            <a:picLocks noChangeAspect="1"/>
          </p:cNvPicPr>
          <p:nvPr/>
        </p:nvPicPr>
        <p:blipFill rotWithShape="1">
          <a:blip r:embed="rId2">
            <a:extLst>
              <a:ext uri="{28A0092B-C50C-407E-A947-70E740481C1C}">
                <a14:useLocalDpi xmlns:a14="http://schemas.microsoft.com/office/drawing/2010/main" val="0"/>
              </a:ext>
            </a:extLst>
          </a:blip>
          <a:srcRect r="20930" b="19697"/>
          <a:stretch/>
        </p:blipFill>
        <p:spPr>
          <a:xfrm>
            <a:off x="0" y="0"/>
            <a:ext cx="7772400" cy="10188286"/>
          </a:xfrm>
          <a:prstGeom prst="rect">
            <a:avLst/>
          </a:prstGeom>
        </p:spPr>
      </p:pic>
      <p:sp>
        <p:nvSpPr>
          <p:cNvPr id="9" name="TextBox 8">
            <a:extLst>
              <a:ext uri="{FF2B5EF4-FFF2-40B4-BE49-F238E27FC236}">
                <a16:creationId xmlns:a16="http://schemas.microsoft.com/office/drawing/2014/main" id="{EF01F009-5239-C94A-96F7-34ADE2E7BBDB}"/>
              </a:ext>
            </a:extLst>
          </p:cNvPr>
          <p:cNvSpPr txBox="1"/>
          <p:nvPr/>
        </p:nvSpPr>
        <p:spPr>
          <a:xfrm>
            <a:off x="609600" y="9296400"/>
            <a:ext cx="1219200" cy="246221"/>
          </a:xfrm>
          <a:prstGeom prst="rect">
            <a:avLst/>
          </a:prstGeom>
          <a:noFill/>
        </p:spPr>
        <p:txBody>
          <a:bodyPr wrap="square" rtlCol="0">
            <a:spAutoFit/>
          </a:bodyPr>
          <a:lstStyle/>
          <a:p>
            <a:r>
              <a:rPr lang="en-GE" sz="1000" dirty="0">
                <a:solidFill>
                  <a:schemeClr val="bg1">
                    <a:lumMod val="50000"/>
                  </a:schemeClr>
                </a:solidFill>
                <a:latin typeface="Arial" panose="020B0604020202020204" pitchFamily="34" charset="0"/>
                <a:cs typeface="Arial" panose="020B0604020202020204" pitchFamily="34" charset="0"/>
              </a:rPr>
              <a:t>1</a:t>
            </a:r>
          </a:p>
        </p:txBody>
      </p:sp>
      <p:sp>
        <p:nvSpPr>
          <p:cNvPr id="7" name="Rectangle 6">
            <a:extLst>
              <a:ext uri="{FF2B5EF4-FFF2-40B4-BE49-F238E27FC236}">
                <a16:creationId xmlns:a16="http://schemas.microsoft.com/office/drawing/2014/main" id="{7CCD40A0-C44E-4AB0-AE6F-574FCEA3F4BF}"/>
              </a:ext>
            </a:extLst>
          </p:cNvPr>
          <p:cNvSpPr/>
          <p:nvPr/>
        </p:nvSpPr>
        <p:spPr>
          <a:xfrm>
            <a:off x="0" y="2438400"/>
            <a:ext cx="7772400" cy="5867400"/>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694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C0CF3-9CE7-4156-847B-70E0C631C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924802" cy="10058400"/>
          </a:xfrm>
          <a:prstGeom prst="rect">
            <a:avLst/>
          </a:prstGeom>
        </p:spPr>
      </p:pic>
    </p:spTree>
    <p:extLst>
      <p:ext uri="{BB962C8B-B14F-4D97-AF65-F5344CB8AC3E}">
        <p14:creationId xmlns:p14="http://schemas.microsoft.com/office/powerpoint/2010/main" val="72059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A6C012-F03B-478F-BCB0-FC93A94972E9}"/>
              </a:ext>
            </a:extLst>
          </p:cNvPr>
          <p:cNvSpPr/>
          <p:nvPr/>
        </p:nvSpPr>
        <p:spPr>
          <a:xfrm>
            <a:off x="533400" y="4454539"/>
            <a:ext cx="3352800" cy="5232202"/>
          </a:xfrm>
          <a:prstGeom prst="rect">
            <a:avLst/>
          </a:prstGeom>
        </p:spPr>
        <p:txBody>
          <a:bodyPr wrap="square">
            <a:spAutoFit/>
          </a:bodyPr>
          <a:lstStyle/>
          <a:p>
            <a:pPr>
              <a:spcBef>
                <a:spcPts val="600"/>
              </a:spcBef>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A study by </a:t>
            </a:r>
            <a:r>
              <a:rPr lang="en-US" sz="1200" dirty="0" err="1">
                <a:solidFill>
                  <a:srgbClr val="696B6B"/>
                </a:solidFill>
                <a:latin typeface="Gotham" panose="02000604040000020004" pitchFamily="2" charset="0"/>
                <a:ea typeface="Times New Roman" panose="02020603050405020304" pitchFamily="18" charset="0"/>
                <a:cs typeface="Arial" panose="020B0604020202020204" pitchFamily="34" charset="0"/>
              </a:rPr>
              <a:t>Amecke</a:t>
            </a: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 (2011), investigating 662 individuals in Germany who have purchased a dwelling since 2009 when the EPC became mandatory for residential buildings, shows that the respondents indicated a high awareness of the EPC. 81% of respondents stated that they knew of the certificate. Meanwhile 77.8% indicated that they used the certificate during their search process to ensure that they chose an energy-efficient house, and 34.7% stated that they checked the certificate for a favorite dwelling.</a:t>
            </a:r>
            <a:endParaRPr lang="en-US" sz="1200" dirty="0">
              <a:latin typeface="Times New Roman" panose="02020603050405020304" pitchFamily="18" charset="0"/>
              <a:ea typeface="Times New Roman" panose="02020603050405020304" pitchFamily="18" charset="0"/>
            </a:endParaRPr>
          </a:p>
          <a:p>
            <a:pPr>
              <a:spcBef>
                <a:spcPts val="600"/>
              </a:spcBef>
              <a:spcAft>
                <a:spcPts val="600"/>
              </a:spcAft>
            </a:pPr>
            <a:r>
              <a:rPr lang="en-US" sz="1200" dirty="0">
                <a:solidFill>
                  <a:srgbClr val="696B6B"/>
                </a:solidFill>
                <a:latin typeface="Gotham" panose="02000604040000020004" pitchFamily="2" charset="0"/>
                <a:ea typeface="Times New Roman" panose="02020603050405020304" pitchFamily="18" charset="0"/>
                <a:cs typeface="Arial" panose="020B0604020202020204" pitchFamily="34" charset="0"/>
              </a:rPr>
              <a:t>The survey also aimed to elicit the level of trust attributed to the information provided by the EPC. Respondents rated the trustworthiness of the EPC as 4 out of 7. The respondents also underlined the usefulness of  EPC, indicating energy efficiency of a property, due to their interest in a) running costs, b) environmental protection, c) resale value, and d) comfort of dwelling. In a nut shell, respondents indicated that the EPC played some role in their purchasing decision.</a:t>
            </a:r>
            <a:endParaRPr lang="en-US" sz="1200" dirty="0">
              <a:effectLst/>
              <a:latin typeface="Times New Roman" panose="02020603050405020304" pitchFamily="18" charset="0"/>
              <a:ea typeface="Times New Roman" panose="02020603050405020304" pitchFamily="18" charset="0"/>
            </a:endParaRPr>
          </a:p>
        </p:txBody>
      </p:sp>
      <p:pic>
        <p:nvPicPr>
          <p:cNvPr id="9" name="Picture 8" descr="Energy Efficiency in Public Buildings in Turkey">
            <a:extLst>
              <a:ext uri="{FF2B5EF4-FFF2-40B4-BE49-F238E27FC236}">
                <a16:creationId xmlns:a16="http://schemas.microsoft.com/office/drawing/2014/main" id="{B036EF70-FA23-4D9B-9CC2-5C572F8420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772400" cy="4249420"/>
          </a:xfrm>
          <a:prstGeom prst="rect">
            <a:avLst/>
          </a:prstGeom>
          <a:noFill/>
          <a:ln>
            <a:noFill/>
          </a:ln>
        </p:spPr>
      </p:pic>
      <p:graphicFrame>
        <p:nvGraphicFramePr>
          <p:cNvPr id="6" name="Object 5">
            <a:extLst>
              <a:ext uri="{FF2B5EF4-FFF2-40B4-BE49-F238E27FC236}">
                <a16:creationId xmlns:a16="http://schemas.microsoft.com/office/drawing/2014/main" id="{067A9B75-D3FF-464C-B3F3-128793DC577D}"/>
              </a:ext>
            </a:extLst>
          </p:cNvPr>
          <p:cNvGraphicFramePr>
            <a:graphicFrameLocks noChangeAspect="1"/>
          </p:cNvGraphicFramePr>
          <p:nvPr>
            <p:extLst>
              <p:ext uri="{D42A27DB-BD31-4B8C-83A1-F6EECF244321}">
                <p14:modId xmlns:p14="http://schemas.microsoft.com/office/powerpoint/2010/main" val="4264176257"/>
              </p:ext>
            </p:extLst>
          </p:nvPr>
        </p:nvGraphicFramePr>
        <p:xfrm>
          <a:off x="4233704" y="5029200"/>
          <a:ext cx="3033712" cy="4082880"/>
        </p:xfrm>
        <a:graphic>
          <a:graphicData uri="http://schemas.openxmlformats.org/presentationml/2006/ole">
            <mc:AlternateContent xmlns:mc="http://schemas.openxmlformats.org/markup-compatibility/2006">
              <mc:Choice xmlns:v="urn:schemas-microsoft-com:vml" Requires="v">
                <p:oleObj spid="_x0000_s3134" name="CorelDRAW" r:id="rId5" imgW="4231562" imgH="5695805" progId="CorelDraw.Graphic.22">
                  <p:embed/>
                </p:oleObj>
              </mc:Choice>
              <mc:Fallback>
                <p:oleObj name="CorelDRAW" r:id="rId5" imgW="4231562" imgH="5695805" progId="CorelDraw.Graphic.22">
                  <p:embed/>
                  <p:pic>
                    <p:nvPicPr>
                      <p:cNvPr id="0" name=""/>
                      <p:cNvPicPr/>
                      <p:nvPr/>
                    </p:nvPicPr>
                    <p:blipFill>
                      <a:blip r:embed="rId6"/>
                      <a:stretch>
                        <a:fillRect/>
                      </a:stretch>
                    </p:blipFill>
                    <p:spPr>
                      <a:xfrm>
                        <a:off x="4233704" y="5029200"/>
                        <a:ext cx="3033712" cy="40828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1E51B51-B97A-4E22-988A-F3E17F6B14A0}"/>
              </a:ext>
            </a:extLst>
          </p:cNvPr>
          <p:cNvGraphicFramePr>
            <a:graphicFrameLocks noChangeAspect="1"/>
          </p:cNvGraphicFramePr>
          <p:nvPr>
            <p:extLst>
              <p:ext uri="{D42A27DB-BD31-4B8C-83A1-F6EECF244321}">
                <p14:modId xmlns:p14="http://schemas.microsoft.com/office/powerpoint/2010/main" val="473662725"/>
              </p:ext>
            </p:extLst>
          </p:nvPr>
        </p:nvGraphicFramePr>
        <p:xfrm>
          <a:off x="5562600" y="6269928"/>
          <a:ext cx="642144" cy="800712"/>
        </p:xfrm>
        <a:graphic>
          <a:graphicData uri="http://schemas.openxmlformats.org/presentationml/2006/ole">
            <mc:AlternateContent xmlns:mc="http://schemas.openxmlformats.org/markup-compatibility/2006">
              <mc:Choice xmlns:v="urn:schemas-microsoft-com:vml" Requires="v">
                <p:oleObj spid="_x0000_s3135" name="CorelDRAW" r:id="rId7" imgW="905959" imgH="1129796" progId="CorelDraw.Graphic.22">
                  <p:embed/>
                </p:oleObj>
              </mc:Choice>
              <mc:Fallback>
                <p:oleObj name="CorelDRAW" r:id="rId7" imgW="905959" imgH="1129796" progId="CorelDraw.Graphic.22">
                  <p:embed/>
                  <p:pic>
                    <p:nvPicPr>
                      <p:cNvPr id="12" name="Object 11">
                        <a:extLst>
                          <a:ext uri="{FF2B5EF4-FFF2-40B4-BE49-F238E27FC236}">
                            <a16:creationId xmlns:a16="http://schemas.microsoft.com/office/drawing/2014/main" id="{70D61057-5B8F-402A-961C-4C50709DF9FB}"/>
                          </a:ext>
                        </a:extLst>
                      </p:cNvPr>
                      <p:cNvPicPr/>
                      <p:nvPr/>
                    </p:nvPicPr>
                    <p:blipFill>
                      <a:blip r:embed="rId8"/>
                      <a:stretch>
                        <a:fillRect/>
                      </a:stretch>
                    </p:blipFill>
                    <p:spPr>
                      <a:xfrm>
                        <a:off x="5562600" y="6269928"/>
                        <a:ext cx="642144" cy="800712"/>
                      </a:xfrm>
                      <a:prstGeom prst="rect">
                        <a:avLst/>
                      </a:prstGeom>
                    </p:spPr>
                  </p:pic>
                </p:oleObj>
              </mc:Fallback>
            </mc:AlternateContent>
          </a:graphicData>
        </a:graphic>
      </p:graphicFrame>
      <p:sp>
        <p:nvSpPr>
          <p:cNvPr id="7" name="Right Triangle 4">
            <a:extLst>
              <a:ext uri="{FF2B5EF4-FFF2-40B4-BE49-F238E27FC236}">
                <a16:creationId xmlns:a16="http://schemas.microsoft.com/office/drawing/2014/main" id="{5699BDAC-7E45-4EE3-AC2B-A2B1BC8A3318}"/>
              </a:ext>
            </a:extLst>
          </p:cNvPr>
          <p:cNvSpPr/>
          <p:nvPr/>
        </p:nvSpPr>
        <p:spPr>
          <a:xfrm rot="5400000">
            <a:off x="2389077" y="-1725723"/>
            <a:ext cx="3124198" cy="7947252"/>
          </a:xfrm>
          <a:custGeom>
            <a:avLst/>
            <a:gdLst>
              <a:gd name="connsiteX0" fmla="*/ 0 w 9675630"/>
              <a:gd name="connsiteY0" fmla="*/ 6475227 h 6475227"/>
              <a:gd name="connsiteX1" fmla="*/ 0 w 9675630"/>
              <a:gd name="connsiteY1" fmla="*/ 0 h 6475227"/>
              <a:gd name="connsiteX2" fmla="*/ 9675630 w 9675630"/>
              <a:gd name="connsiteY2" fmla="*/ 6475227 h 6475227"/>
              <a:gd name="connsiteX3" fmla="*/ 0 w 9675630"/>
              <a:gd name="connsiteY3"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9675630 w 9675630"/>
              <a:gd name="connsiteY3" fmla="*/ 6475227 h 6475227"/>
              <a:gd name="connsiteX4" fmla="*/ 0 w 9675630"/>
              <a:gd name="connsiteY4"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1562986 w 9675630"/>
              <a:gd name="connsiteY3" fmla="*/ 1073888 h 6475227"/>
              <a:gd name="connsiteX4" fmla="*/ 9675630 w 9675630"/>
              <a:gd name="connsiteY4" fmla="*/ 6475227 h 6475227"/>
              <a:gd name="connsiteX5" fmla="*/ 0 w 9675630"/>
              <a:gd name="connsiteY5" fmla="*/ 6475227 h 6475227"/>
              <a:gd name="connsiteX0" fmla="*/ 0 w 9675630"/>
              <a:gd name="connsiteY0" fmla="*/ 6528391 h 6528391"/>
              <a:gd name="connsiteX1" fmla="*/ 0 w 9675630"/>
              <a:gd name="connsiteY1" fmla="*/ 53164 h 6528391"/>
              <a:gd name="connsiteX2" fmla="*/ 1562989 w 9675630"/>
              <a:gd name="connsiteY2" fmla="*/ 1127052 h 6528391"/>
              <a:gd name="connsiteX3" fmla="*/ 1690580 w 9675630"/>
              <a:gd name="connsiteY3" fmla="*/ 0 h 6528391"/>
              <a:gd name="connsiteX4" fmla="*/ 9675630 w 9675630"/>
              <a:gd name="connsiteY4" fmla="*/ 6528391 h 6528391"/>
              <a:gd name="connsiteX5" fmla="*/ 0 w 9675630"/>
              <a:gd name="connsiteY5" fmla="*/ 6528391 h 6528391"/>
              <a:gd name="connsiteX0" fmla="*/ 0 w 9675630"/>
              <a:gd name="connsiteY0" fmla="*/ 6528391 h 6528391"/>
              <a:gd name="connsiteX1" fmla="*/ 0 w 9675630"/>
              <a:gd name="connsiteY1" fmla="*/ 53164 h 6528391"/>
              <a:gd name="connsiteX2" fmla="*/ 1690580 w 9675630"/>
              <a:gd name="connsiteY2" fmla="*/ 0 h 6528391"/>
              <a:gd name="connsiteX3" fmla="*/ 9675630 w 9675630"/>
              <a:gd name="connsiteY3" fmla="*/ 6528391 h 6528391"/>
              <a:gd name="connsiteX4" fmla="*/ 0 w 9675630"/>
              <a:gd name="connsiteY4" fmla="*/ 6528391 h 6528391"/>
              <a:gd name="connsiteX0" fmla="*/ 0 w 9675630"/>
              <a:gd name="connsiteY0" fmla="*/ 6496493 h 6496493"/>
              <a:gd name="connsiteX1" fmla="*/ 0 w 9675630"/>
              <a:gd name="connsiteY1" fmla="*/ 21266 h 6496493"/>
              <a:gd name="connsiteX2" fmla="*/ 1743746 w 9675630"/>
              <a:gd name="connsiteY2" fmla="*/ 0 h 6496493"/>
              <a:gd name="connsiteX3" fmla="*/ 9675630 w 9675630"/>
              <a:gd name="connsiteY3" fmla="*/ 6496493 h 6496493"/>
              <a:gd name="connsiteX4" fmla="*/ 0 w 9675630"/>
              <a:gd name="connsiteY4"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208334 w 9675630"/>
              <a:gd name="connsiteY3" fmla="*/ 5273750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9579937 w 9675630"/>
              <a:gd name="connsiteY3" fmla="*/ 2817629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069543 w 9675630"/>
              <a:gd name="connsiteY3" fmla="*/ 2343983 h 6496493"/>
              <a:gd name="connsiteX4" fmla="*/ 9675630 w 9675630"/>
              <a:gd name="connsiteY4" fmla="*/ 6496493 h 6496493"/>
              <a:gd name="connsiteX5" fmla="*/ 0 w 9675630"/>
              <a:gd name="connsiteY5" fmla="*/ 6496493 h 6496493"/>
              <a:gd name="connsiteX0" fmla="*/ 0 w 9740305"/>
              <a:gd name="connsiteY0" fmla="*/ 6504181 h 6504181"/>
              <a:gd name="connsiteX1" fmla="*/ 0 w 9740305"/>
              <a:gd name="connsiteY1" fmla="*/ 28954 h 6504181"/>
              <a:gd name="connsiteX2" fmla="*/ 1743746 w 9740305"/>
              <a:gd name="connsiteY2" fmla="*/ 7688 h 6504181"/>
              <a:gd name="connsiteX3" fmla="*/ 9740305 w 9740305"/>
              <a:gd name="connsiteY3" fmla="*/ 0 h 6504181"/>
              <a:gd name="connsiteX4" fmla="*/ 9675630 w 9740305"/>
              <a:gd name="connsiteY4" fmla="*/ 6504181 h 6504181"/>
              <a:gd name="connsiteX5" fmla="*/ 0 w 9740305"/>
              <a:gd name="connsiteY5" fmla="*/ 6504181 h 6504181"/>
              <a:gd name="connsiteX0" fmla="*/ 0 w 9740305"/>
              <a:gd name="connsiteY0" fmla="*/ 6504181 h 6504181"/>
              <a:gd name="connsiteX1" fmla="*/ 0 w 9740305"/>
              <a:gd name="connsiteY1" fmla="*/ 28954 h 6504181"/>
              <a:gd name="connsiteX2" fmla="*/ 9740305 w 9740305"/>
              <a:gd name="connsiteY2" fmla="*/ 0 h 6504181"/>
              <a:gd name="connsiteX3" fmla="*/ 9675630 w 9740305"/>
              <a:gd name="connsiteY3" fmla="*/ 6504181 h 6504181"/>
              <a:gd name="connsiteX4" fmla="*/ 0 w 9740305"/>
              <a:gd name="connsiteY4" fmla="*/ 6504181 h 6504181"/>
              <a:gd name="connsiteX0" fmla="*/ 0 w 9781055"/>
              <a:gd name="connsiteY0" fmla="*/ 6504181 h 6504181"/>
              <a:gd name="connsiteX1" fmla="*/ 0 w 9781055"/>
              <a:gd name="connsiteY1" fmla="*/ 28954 h 6504181"/>
              <a:gd name="connsiteX2" fmla="*/ 9781055 w 9781055"/>
              <a:gd name="connsiteY2" fmla="*/ 0 h 6504181"/>
              <a:gd name="connsiteX3" fmla="*/ 9675630 w 9781055"/>
              <a:gd name="connsiteY3" fmla="*/ 6504181 h 6504181"/>
              <a:gd name="connsiteX4" fmla="*/ 0 w 9781055"/>
              <a:gd name="connsiteY4" fmla="*/ 6504181 h 6504181"/>
              <a:gd name="connsiteX0" fmla="*/ 0 w 9825050"/>
              <a:gd name="connsiteY0" fmla="*/ 6504181 h 6504181"/>
              <a:gd name="connsiteX1" fmla="*/ 0 w 9825050"/>
              <a:gd name="connsiteY1" fmla="*/ 28954 h 6504181"/>
              <a:gd name="connsiteX2" fmla="*/ 9781055 w 9825050"/>
              <a:gd name="connsiteY2" fmla="*/ 0 h 6504181"/>
              <a:gd name="connsiteX3" fmla="*/ 9825050 w 9825050"/>
              <a:gd name="connsiteY3" fmla="*/ 6504181 h 6504181"/>
              <a:gd name="connsiteX4" fmla="*/ 0 w 9825050"/>
              <a:gd name="connsiteY4" fmla="*/ 6504181 h 6504181"/>
              <a:gd name="connsiteX0" fmla="*/ 2 w 9825052"/>
              <a:gd name="connsiteY0" fmla="*/ 6534018 h 6534018"/>
              <a:gd name="connsiteX1" fmla="*/ 0 w 9825052"/>
              <a:gd name="connsiteY1" fmla="*/ 0 h 6534018"/>
              <a:gd name="connsiteX2" fmla="*/ 9781057 w 9825052"/>
              <a:gd name="connsiteY2" fmla="*/ 29837 h 6534018"/>
              <a:gd name="connsiteX3" fmla="*/ 9825052 w 9825052"/>
              <a:gd name="connsiteY3" fmla="*/ 6534018 h 6534018"/>
              <a:gd name="connsiteX4" fmla="*/ 2 w 9825052"/>
              <a:gd name="connsiteY4" fmla="*/ 6534018 h 65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5052" h="6534018">
                <a:moveTo>
                  <a:pt x="2" y="6534018"/>
                </a:moveTo>
                <a:cubicBezTo>
                  <a:pt x="1" y="4356012"/>
                  <a:pt x="1" y="2178006"/>
                  <a:pt x="0" y="0"/>
                </a:cubicBezTo>
                <a:lnTo>
                  <a:pt x="9781057" y="29837"/>
                </a:lnTo>
                <a:lnTo>
                  <a:pt x="9825052" y="6534018"/>
                </a:lnTo>
                <a:lnTo>
                  <a:pt x="2" y="6534018"/>
                </a:lnTo>
                <a:close/>
              </a:path>
            </a:pathLst>
          </a:custGeom>
          <a:gradFill>
            <a:gsLst>
              <a:gs pos="0">
                <a:srgbClr val="ADBE32">
                  <a:alpha val="18000"/>
                </a:srgbClr>
              </a:gs>
              <a:gs pos="100000">
                <a:srgbClr val="758022">
                  <a:alpha val="6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4344" tIns="47170" rIns="94344" bIns="47170" numCol="1" spcCol="0" rtlCol="0" fromWordArt="0" anchor="ctr" anchorCtr="0" forceAA="0" compatLnSpc="1">
            <a:prstTxWarp prst="textNoShape">
              <a:avLst/>
            </a:prstTxWarp>
            <a:noAutofit/>
          </a:bodyPr>
          <a:lstStyle/>
          <a:p>
            <a:endParaRPr lang="en-GB" sz="1856"/>
          </a:p>
        </p:txBody>
      </p:sp>
      <p:sp>
        <p:nvSpPr>
          <p:cNvPr id="10" name="Rectangle 9">
            <a:extLst>
              <a:ext uri="{FF2B5EF4-FFF2-40B4-BE49-F238E27FC236}">
                <a16:creationId xmlns:a16="http://schemas.microsoft.com/office/drawing/2014/main" id="{BEEA2852-BA45-47D5-A178-DDC44EAC9662}"/>
              </a:ext>
            </a:extLst>
          </p:cNvPr>
          <p:cNvSpPr/>
          <p:nvPr/>
        </p:nvSpPr>
        <p:spPr>
          <a:xfrm>
            <a:off x="609600" y="1219200"/>
            <a:ext cx="6096000" cy="1754326"/>
          </a:xfrm>
          <a:prstGeom prst="rect">
            <a:avLst/>
          </a:prstGeom>
        </p:spPr>
        <p:txBody>
          <a:bodyPr wrap="square">
            <a:spAutoFit/>
          </a:bodyPr>
          <a:lstStyle/>
          <a:p>
            <a:pPr>
              <a:spcAft>
                <a:spcPts val="0"/>
              </a:spcAft>
            </a:pPr>
            <a:r>
              <a:rPr lang="en-GB" sz="4000" b="1" dirty="0">
                <a:solidFill>
                  <a:schemeClr val="bg1"/>
                </a:solidFill>
                <a:effectLst>
                  <a:outerShdw blurRad="50800" dist="38100" dir="2700000" algn="tl" rotWithShape="0">
                    <a:prstClr val="black">
                      <a:alpha val="40000"/>
                    </a:prstClr>
                  </a:outerShdw>
                </a:effectLst>
                <a:latin typeface="Gotham" panose="02000604040000020004" pitchFamily="2" charset="0"/>
                <a:ea typeface="Arial" panose="020B0604020202020204" pitchFamily="34" charset="0"/>
                <a:cs typeface="Arial" panose="020B0604020202020204" pitchFamily="34" charset="0"/>
              </a:rPr>
              <a:t>EMPIRICAL STUDY</a:t>
            </a:r>
          </a:p>
          <a:p>
            <a:pPr>
              <a:spcAft>
                <a:spcPts val="0"/>
              </a:spcAft>
            </a:pPr>
            <a:r>
              <a:rPr lang="en-GB" sz="4000" b="1" dirty="0">
                <a:solidFill>
                  <a:schemeClr val="bg1"/>
                </a:solidFill>
                <a:effectLst>
                  <a:outerShdw blurRad="50800" dist="38100" dir="2700000" algn="tl" rotWithShape="0">
                    <a:prstClr val="black">
                      <a:alpha val="40000"/>
                    </a:prstClr>
                  </a:outerShdw>
                </a:effectLst>
                <a:latin typeface="Gotham" panose="02000604040000020004" pitchFamily="2" charset="0"/>
                <a:ea typeface="Arial" panose="020B0604020202020204" pitchFamily="34" charset="0"/>
                <a:cs typeface="Arial" panose="020B0604020202020204" pitchFamily="34" charset="0"/>
              </a:rPr>
              <a:t> </a:t>
            </a:r>
            <a:endParaRPr lang="en-US" sz="4000" dirty="0">
              <a:solidFill>
                <a:schemeClr val="bg1"/>
              </a:solidFill>
              <a:effectLst>
                <a:outerShdw blurRad="50800" dist="38100" dir="2700000" algn="tl" rotWithShape="0">
                  <a:prstClr val="black">
                    <a:alpha val="40000"/>
                  </a:prstClr>
                </a:outerShdw>
              </a:effectLst>
              <a:latin typeface="Gotham" panose="02000604040000020004" pitchFamily="2" charset="0"/>
              <a:ea typeface="Times New Roman" panose="02020603050405020304" pitchFamily="18" charset="0"/>
            </a:endParaRPr>
          </a:p>
          <a:p>
            <a:pPr>
              <a:spcAft>
                <a:spcPts val="0"/>
              </a:spcAft>
            </a:pPr>
            <a:r>
              <a:rPr lang="en-GB" sz="2800" b="1" i="1" dirty="0">
                <a:solidFill>
                  <a:schemeClr val="bg1"/>
                </a:solidFill>
                <a:effectLst>
                  <a:outerShdw blurRad="50800" dist="38100" dir="2700000" algn="tl" rotWithShape="0">
                    <a:prstClr val="black">
                      <a:alpha val="40000"/>
                    </a:prstClr>
                  </a:outerShdw>
                </a:effectLst>
                <a:latin typeface="Georgia" panose="02040502050405090303" pitchFamily="18" charset="0"/>
                <a:ea typeface="Arial" panose="020B0604020202020204" pitchFamily="34" charset="0"/>
                <a:cs typeface="Arial" panose="020B0604020202020204" pitchFamily="34" charset="0"/>
              </a:rPr>
              <a:t>Location:</a:t>
            </a:r>
            <a:r>
              <a:rPr lang="en-GB" sz="2800" b="1" i="1" dirty="0">
                <a:solidFill>
                  <a:schemeClr val="bg1"/>
                </a:solidFill>
                <a:effectLst>
                  <a:outerShdw blurRad="50800" dist="38100" dir="2700000" algn="tl" rotWithShape="0">
                    <a:prstClr val="black">
                      <a:alpha val="40000"/>
                    </a:prstClr>
                  </a:outerShdw>
                </a:effectLst>
                <a:latin typeface="Georgia" panose="02040502050405090303" pitchFamily="18" charset="0"/>
                <a:ea typeface="Times New Roman" panose="02020603050405020304" pitchFamily="18" charset="0"/>
                <a:cs typeface="Arial" panose="020B0604020202020204" pitchFamily="34" charset="0"/>
              </a:rPr>
              <a:t> </a:t>
            </a:r>
            <a:r>
              <a:rPr lang="en-GB" sz="2800" b="1" i="1" dirty="0">
                <a:solidFill>
                  <a:schemeClr val="bg1"/>
                </a:solidFill>
                <a:effectLst>
                  <a:outerShdw blurRad="50800" dist="38100" dir="2700000" algn="tl" rotWithShape="0">
                    <a:prstClr val="black">
                      <a:alpha val="40000"/>
                    </a:prstClr>
                  </a:outerShdw>
                </a:effectLst>
                <a:latin typeface="Georgia" panose="02040502050405090303" pitchFamily="18" charset="0"/>
                <a:ea typeface="Arial" panose="020B0604020202020204" pitchFamily="34" charset="0"/>
                <a:cs typeface="Arial" panose="020B0604020202020204" pitchFamily="34" charset="0"/>
              </a:rPr>
              <a:t>Germany</a:t>
            </a:r>
            <a:endParaRPr lang="en-US" sz="2800" i="1" dirty="0">
              <a:solidFill>
                <a:schemeClr val="bg1"/>
              </a:solidFill>
              <a:effectLst>
                <a:outerShdw blurRad="50800" dist="38100" dir="2700000" algn="tl" rotWithShape="0">
                  <a:prstClr val="black">
                    <a:alpha val="40000"/>
                  </a:prstClr>
                </a:outerShdw>
              </a:effectLst>
              <a:latin typeface="Georgia" panose="02040502050405090303"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943699EC-1F74-49E8-A595-39D60169050E}"/>
              </a:ext>
            </a:extLst>
          </p:cNvPr>
          <p:cNvSpPr txBox="1"/>
          <p:nvPr/>
        </p:nvSpPr>
        <p:spPr>
          <a:xfrm>
            <a:off x="5943600" y="9296399"/>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20</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42487-E248-46FD-94A6-4F0B28913D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8400" b="19615"/>
          <a:stretch/>
        </p:blipFill>
        <p:spPr>
          <a:xfrm>
            <a:off x="0" y="-1"/>
            <a:ext cx="7772400" cy="10058401"/>
          </a:xfrm>
          <a:prstGeom prst="rect">
            <a:avLst/>
          </a:prstGeom>
        </p:spPr>
      </p:pic>
    </p:spTree>
    <p:extLst>
      <p:ext uri="{BB962C8B-B14F-4D97-AF65-F5344CB8AC3E}">
        <p14:creationId xmlns:p14="http://schemas.microsoft.com/office/powerpoint/2010/main" val="1263095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249E9A68-8747-4749-AA00-059CC70E0E49}"/>
              </a:ext>
            </a:extLst>
          </p:cNvPr>
          <p:cNvSpPr/>
          <p:nvPr/>
        </p:nvSpPr>
        <p:spPr>
          <a:xfrm>
            <a:off x="1600200" y="3810000"/>
            <a:ext cx="5907134" cy="1938992"/>
          </a:xfrm>
          <a:prstGeom prst="rect">
            <a:avLst/>
          </a:prstGeom>
        </p:spPr>
        <p:txBody>
          <a:bodyPr wrap="square">
            <a:spAutoFit/>
          </a:bodyPr>
          <a:lstStyle/>
          <a:p>
            <a:pPr algn="just">
              <a:spcAft>
                <a:spcPts val="0"/>
              </a:spcAft>
            </a:pPr>
            <a:r>
              <a:rPr lang="en-US" sz="2400" b="1" i="1" dirty="0">
                <a:solidFill>
                  <a:srgbClr val="ADBE32"/>
                </a:solidFill>
                <a:latin typeface="Georgia" panose="02040502050405090303" pitchFamily="18" charset="0"/>
                <a:ea typeface="Times New Roman" panose="02020603050405020304" pitchFamily="18" charset="0"/>
              </a:rPr>
              <a:t>Looking Ahead:</a:t>
            </a:r>
            <a:endParaRPr lang="en-US" sz="2800" b="1" i="1" dirty="0">
              <a:solidFill>
                <a:srgbClr val="ADBE32"/>
              </a:solidFill>
              <a:effectLst/>
              <a:latin typeface="Georgia" panose="02040502050405090303" pitchFamily="18" charset="0"/>
              <a:ea typeface="Times New Roman" panose="02020603050405020304" pitchFamily="18" charset="0"/>
            </a:endParaRPr>
          </a:p>
          <a:p>
            <a:pPr algn="just">
              <a:spcAft>
                <a:spcPts val="0"/>
              </a:spcAft>
            </a:pPr>
            <a:r>
              <a:rPr lang="en-US" sz="1600" dirty="0">
                <a:solidFill>
                  <a:schemeClr val="bg1">
                    <a:lumMod val="50000"/>
                  </a:schemeClr>
                </a:solidFill>
                <a:latin typeface="Georgia" panose="02040502050405090303" pitchFamily="18" charset="0"/>
                <a:ea typeface="Times New Roman" panose="02020603050405020304" pitchFamily="18" charset="0"/>
              </a:rPr>
              <a:t> </a:t>
            </a:r>
            <a:endParaRPr lang="en-US" dirty="0">
              <a:solidFill>
                <a:schemeClr val="bg1">
                  <a:lumMod val="50000"/>
                </a:schemeClr>
              </a:solidFill>
              <a:effectLst/>
              <a:latin typeface="Georgia" panose="02040502050405090303" pitchFamily="18" charset="0"/>
              <a:ea typeface="Times New Roman" panose="02020603050405020304" pitchFamily="18" charset="0"/>
            </a:endParaRPr>
          </a:p>
          <a:p>
            <a:r>
              <a:rPr lang="en-US" sz="1600" i="1" dirty="0">
                <a:solidFill>
                  <a:schemeClr val="bg1">
                    <a:lumMod val="50000"/>
                  </a:schemeClr>
                </a:solidFill>
                <a:latin typeface="Georgia" panose="02040502050405090303" pitchFamily="18" charset="0"/>
              </a:rPr>
              <a:t>Having reviewed the importance of sustainability and green buildings, and the most popular third-party certification systems validating green buildings, we will be touching upon greenness trends in Georgia and sustainability of real estate in the country</a:t>
            </a:r>
            <a:r>
              <a:rPr lang="ka-GE" sz="1600" i="1" dirty="0">
                <a:solidFill>
                  <a:schemeClr val="bg1">
                    <a:lumMod val="50000"/>
                  </a:schemeClr>
                </a:solidFill>
              </a:rPr>
              <a:t> in our upcoming article. </a:t>
            </a:r>
            <a:endParaRPr lang="en-US" sz="1600" dirty="0">
              <a:solidFill>
                <a:schemeClr val="bg1">
                  <a:lumMod val="50000"/>
                </a:schemeClr>
              </a:solidFill>
              <a:latin typeface="Georgia" panose="02040502050405090303" pitchFamily="18" charset="0"/>
            </a:endParaRPr>
          </a:p>
        </p:txBody>
      </p:sp>
      <p:grpSp>
        <p:nvGrpSpPr>
          <p:cNvPr id="47" name="Group 282">
            <a:extLst>
              <a:ext uri="{FF2B5EF4-FFF2-40B4-BE49-F238E27FC236}">
                <a16:creationId xmlns:a16="http://schemas.microsoft.com/office/drawing/2014/main" id="{2812BE6E-8B15-45BA-9645-622B1D994512}"/>
              </a:ext>
            </a:extLst>
          </p:cNvPr>
          <p:cNvGrpSpPr>
            <a:grpSpLocks noChangeAspect="1"/>
          </p:cNvGrpSpPr>
          <p:nvPr/>
        </p:nvGrpSpPr>
        <p:grpSpPr bwMode="auto">
          <a:xfrm>
            <a:off x="1737240" y="2913086"/>
            <a:ext cx="768350" cy="768350"/>
            <a:chOff x="2298" y="2579"/>
            <a:chExt cx="484" cy="484"/>
          </a:xfrm>
          <a:solidFill>
            <a:schemeClr val="bg2">
              <a:lumMod val="25000"/>
            </a:schemeClr>
          </a:solidFill>
        </p:grpSpPr>
        <p:sp>
          <p:nvSpPr>
            <p:cNvPr id="48" name="Freeform 283">
              <a:extLst>
                <a:ext uri="{FF2B5EF4-FFF2-40B4-BE49-F238E27FC236}">
                  <a16:creationId xmlns:a16="http://schemas.microsoft.com/office/drawing/2014/main" id="{0A431AED-81B1-4C53-8E25-71BE3C58BAC1}"/>
                </a:ext>
              </a:extLst>
            </p:cNvPr>
            <p:cNvSpPr>
              <a:spLocks noEditPoints="1"/>
            </p:cNvSpPr>
            <p:nvPr/>
          </p:nvSpPr>
          <p:spPr bwMode="auto">
            <a:xfrm>
              <a:off x="2298" y="2579"/>
              <a:ext cx="484" cy="484"/>
            </a:xfrm>
            <a:custGeom>
              <a:avLst/>
              <a:gdLst/>
              <a:ahLst/>
              <a:cxnLst>
                <a:cxn ang="0">
                  <a:pos x="101" y="0"/>
                </a:cxn>
                <a:cxn ang="0">
                  <a:pos x="0" y="101"/>
                </a:cxn>
                <a:cxn ang="0">
                  <a:pos x="101" y="202"/>
                </a:cxn>
                <a:cxn ang="0">
                  <a:pos x="202" y="101"/>
                </a:cxn>
                <a:cxn ang="0">
                  <a:pos x="101" y="0"/>
                </a:cxn>
                <a:cxn ang="0">
                  <a:pos x="169" y="169"/>
                </a:cxn>
                <a:cxn ang="0">
                  <a:pos x="101" y="197"/>
                </a:cxn>
                <a:cxn ang="0">
                  <a:pos x="33" y="169"/>
                </a:cxn>
                <a:cxn ang="0">
                  <a:pos x="5" y="101"/>
                </a:cxn>
                <a:cxn ang="0">
                  <a:pos x="33" y="33"/>
                </a:cxn>
                <a:cxn ang="0">
                  <a:pos x="101" y="5"/>
                </a:cxn>
                <a:cxn ang="0">
                  <a:pos x="169" y="33"/>
                </a:cxn>
                <a:cxn ang="0">
                  <a:pos x="197" y="101"/>
                </a:cxn>
                <a:cxn ang="0">
                  <a:pos x="169" y="169"/>
                </a:cxn>
              </a:cxnLst>
              <a:rect l="0" t="0" r="r" b="b"/>
              <a:pathLst>
                <a:path w="202" h="202">
                  <a:moveTo>
                    <a:pt x="101" y="0"/>
                  </a:moveTo>
                  <a:cubicBezTo>
                    <a:pt x="45" y="0"/>
                    <a:pt x="0" y="45"/>
                    <a:pt x="0" y="101"/>
                  </a:cubicBezTo>
                  <a:cubicBezTo>
                    <a:pt x="0" y="157"/>
                    <a:pt x="45" y="202"/>
                    <a:pt x="101" y="202"/>
                  </a:cubicBezTo>
                  <a:cubicBezTo>
                    <a:pt x="157" y="202"/>
                    <a:pt x="202" y="157"/>
                    <a:pt x="202" y="101"/>
                  </a:cubicBezTo>
                  <a:cubicBezTo>
                    <a:pt x="202" y="45"/>
                    <a:pt x="157" y="0"/>
                    <a:pt x="101" y="0"/>
                  </a:cubicBezTo>
                  <a:close/>
                  <a:moveTo>
                    <a:pt x="169" y="169"/>
                  </a:moveTo>
                  <a:cubicBezTo>
                    <a:pt x="151" y="187"/>
                    <a:pt x="127" y="197"/>
                    <a:pt x="101" y="197"/>
                  </a:cubicBezTo>
                  <a:cubicBezTo>
                    <a:pt x="75" y="197"/>
                    <a:pt x="51" y="187"/>
                    <a:pt x="33" y="169"/>
                  </a:cubicBezTo>
                  <a:cubicBezTo>
                    <a:pt x="15" y="151"/>
                    <a:pt x="5" y="127"/>
                    <a:pt x="5" y="101"/>
                  </a:cubicBezTo>
                  <a:cubicBezTo>
                    <a:pt x="5" y="75"/>
                    <a:pt x="15" y="51"/>
                    <a:pt x="33" y="33"/>
                  </a:cubicBezTo>
                  <a:cubicBezTo>
                    <a:pt x="51" y="15"/>
                    <a:pt x="75" y="5"/>
                    <a:pt x="101" y="5"/>
                  </a:cubicBezTo>
                  <a:cubicBezTo>
                    <a:pt x="127" y="5"/>
                    <a:pt x="151" y="15"/>
                    <a:pt x="169" y="33"/>
                  </a:cubicBezTo>
                  <a:cubicBezTo>
                    <a:pt x="187" y="51"/>
                    <a:pt x="197" y="75"/>
                    <a:pt x="197" y="101"/>
                  </a:cubicBezTo>
                  <a:cubicBezTo>
                    <a:pt x="197" y="127"/>
                    <a:pt x="187" y="151"/>
                    <a:pt x="169" y="1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84">
              <a:extLst>
                <a:ext uri="{FF2B5EF4-FFF2-40B4-BE49-F238E27FC236}">
                  <a16:creationId xmlns:a16="http://schemas.microsoft.com/office/drawing/2014/main" id="{1626E034-2393-46E7-AD4E-2DC78DF96CC4}"/>
                </a:ext>
              </a:extLst>
            </p:cNvPr>
            <p:cNvSpPr>
              <a:spLocks noEditPoints="1"/>
            </p:cNvSpPr>
            <p:nvPr/>
          </p:nvSpPr>
          <p:spPr bwMode="auto">
            <a:xfrm>
              <a:off x="2399" y="2699"/>
              <a:ext cx="122" cy="235"/>
            </a:xfrm>
            <a:custGeom>
              <a:avLst/>
              <a:gdLst/>
              <a:ahLst/>
              <a:cxnLst>
                <a:cxn ang="0">
                  <a:pos x="4" y="47"/>
                </a:cxn>
                <a:cxn ang="0">
                  <a:pos x="25" y="47"/>
                </a:cxn>
                <a:cxn ang="0">
                  <a:pos x="20" y="64"/>
                </a:cxn>
                <a:cxn ang="0">
                  <a:pos x="2" y="76"/>
                </a:cxn>
                <a:cxn ang="0">
                  <a:pos x="0" y="76"/>
                </a:cxn>
                <a:cxn ang="0">
                  <a:pos x="10" y="98"/>
                </a:cxn>
                <a:cxn ang="0">
                  <a:pos x="12" y="97"/>
                </a:cxn>
                <a:cxn ang="0">
                  <a:pos x="35" y="83"/>
                </a:cxn>
                <a:cxn ang="0">
                  <a:pos x="48" y="63"/>
                </a:cxn>
                <a:cxn ang="0">
                  <a:pos x="51" y="33"/>
                </a:cxn>
                <a:cxn ang="0">
                  <a:pos x="51" y="0"/>
                </a:cxn>
                <a:cxn ang="0">
                  <a:pos x="4" y="0"/>
                </a:cxn>
                <a:cxn ang="0">
                  <a:pos x="4" y="47"/>
                </a:cxn>
                <a:cxn ang="0">
                  <a:pos x="8" y="4"/>
                </a:cxn>
                <a:cxn ang="0">
                  <a:pos x="48" y="4"/>
                </a:cxn>
                <a:cxn ang="0">
                  <a:pos x="48" y="33"/>
                </a:cxn>
                <a:cxn ang="0">
                  <a:pos x="44" y="62"/>
                </a:cxn>
                <a:cxn ang="0">
                  <a:pos x="33" y="80"/>
                </a:cxn>
                <a:cxn ang="0">
                  <a:pos x="12" y="93"/>
                </a:cxn>
                <a:cxn ang="0">
                  <a:pos x="5" y="78"/>
                </a:cxn>
                <a:cxn ang="0">
                  <a:pos x="23" y="66"/>
                </a:cxn>
                <a:cxn ang="0">
                  <a:pos x="29" y="45"/>
                </a:cxn>
                <a:cxn ang="0">
                  <a:pos x="29" y="43"/>
                </a:cxn>
                <a:cxn ang="0">
                  <a:pos x="8" y="43"/>
                </a:cxn>
                <a:cxn ang="0">
                  <a:pos x="8" y="4"/>
                </a:cxn>
              </a:cxnLst>
              <a:rect l="0" t="0" r="r" b="b"/>
              <a:pathLst>
                <a:path w="51" h="98">
                  <a:moveTo>
                    <a:pt x="4" y="47"/>
                  </a:moveTo>
                  <a:cubicBezTo>
                    <a:pt x="25" y="47"/>
                    <a:pt x="25" y="47"/>
                    <a:pt x="25" y="47"/>
                  </a:cubicBezTo>
                  <a:cubicBezTo>
                    <a:pt x="25" y="54"/>
                    <a:pt x="23" y="60"/>
                    <a:pt x="20" y="64"/>
                  </a:cubicBezTo>
                  <a:cubicBezTo>
                    <a:pt x="16" y="69"/>
                    <a:pt x="10" y="73"/>
                    <a:pt x="2" y="76"/>
                  </a:cubicBezTo>
                  <a:cubicBezTo>
                    <a:pt x="0" y="76"/>
                    <a:pt x="0" y="76"/>
                    <a:pt x="0" y="76"/>
                  </a:cubicBezTo>
                  <a:cubicBezTo>
                    <a:pt x="10" y="98"/>
                    <a:pt x="10" y="98"/>
                    <a:pt x="10" y="98"/>
                  </a:cubicBezTo>
                  <a:cubicBezTo>
                    <a:pt x="12" y="97"/>
                    <a:pt x="12" y="97"/>
                    <a:pt x="12" y="97"/>
                  </a:cubicBezTo>
                  <a:cubicBezTo>
                    <a:pt x="21" y="94"/>
                    <a:pt x="29" y="89"/>
                    <a:pt x="35" y="83"/>
                  </a:cubicBezTo>
                  <a:cubicBezTo>
                    <a:pt x="41" y="77"/>
                    <a:pt x="46" y="70"/>
                    <a:pt x="48" y="63"/>
                  </a:cubicBezTo>
                  <a:cubicBezTo>
                    <a:pt x="50" y="55"/>
                    <a:pt x="51" y="45"/>
                    <a:pt x="51" y="33"/>
                  </a:cubicBezTo>
                  <a:cubicBezTo>
                    <a:pt x="51" y="0"/>
                    <a:pt x="51" y="0"/>
                    <a:pt x="51" y="0"/>
                  </a:cubicBezTo>
                  <a:cubicBezTo>
                    <a:pt x="4" y="0"/>
                    <a:pt x="4" y="0"/>
                    <a:pt x="4" y="0"/>
                  </a:cubicBezTo>
                  <a:lnTo>
                    <a:pt x="4" y="47"/>
                  </a:lnTo>
                  <a:close/>
                  <a:moveTo>
                    <a:pt x="8" y="4"/>
                  </a:moveTo>
                  <a:cubicBezTo>
                    <a:pt x="48" y="4"/>
                    <a:pt x="48" y="4"/>
                    <a:pt x="48" y="4"/>
                  </a:cubicBezTo>
                  <a:cubicBezTo>
                    <a:pt x="48" y="33"/>
                    <a:pt x="48" y="33"/>
                    <a:pt x="48" y="33"/>
                  </a:cubicBezTo>
                  <a:cubicBezTo>
                    <a:pt x="48" y="45"/>
                    <a:pt x="47" y="55"/>
                    <a:pt x="44" y="62"/>
                  </a:cubicBezTo>
                  <a:cubicBezTo>
                    <a:pt x="42" y="69"/>
                    <a:pt x="38" y="75"/>
                    <a:pt x="33" y="80"/>
                  </a:cubicBezTo>
                  <a:cubicBezTo>
                    <a:pt x="27" y="86"/>
                    <a:pt x="20" y="90"/>
                    <a:pt x="12" y="93"/>
                  </a:cubicBezTo>
                  <a:cubicBezTo>
                    <a:pt x="5" y="78"/>
                    <a:pt x="5" y="78"/>
                    <a:pt x="5" y="78"/>
                  </a:cubicBezTo>
                  <a:cubicBezTo>
                    <a:pt x="13" y="75"/>
                    <a:pt x="19" y="71"/>
                    <a:pt x="23" y="66"/>
                  </a:cubicBezTo>
                  <a:cubicBezTo>
                    <a:pt x="27" y="61"/>
                    <a:pt x="29" y="54"/>
                    <a:pt x="29" y="45"/>
                  </a:cubicBezTo>
                  <a:cubicBezTo>
                    <a:pt x="29" y="43"/>
                    <a:pt x="29" y="43"/>
                    <a:pt x="29" y="43"/>
                  </a:cubicBezTo>
                  <a:cubicBezTo>
                    <a:pt x="8" y="43"/>
                    <a:pt x="8" y="43"/>
                    <a:pt x="8" y="43"/>
                  </a:cubicBezTo>
                  <a:lnTo>
                    <a:pt x="8"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85">
              <a:extLst>
                <a:ext uri="{FF2B5EF4-FFF2-40B4-BE49-F238E27FC236}">
                  <a16:creationId xmlns:a16="http://schemas.microsoft.com/office/drawing/2014/main" id="{60A045F1-8862-442C-9A6B-E46175D636B4}"/>
                </a:ext>
              </a:extLst>
            </p:cNvPr>
            <p:cNvSpPr>
              <a:spLocks noEditPoints="1"/>
            </p:cNvSpPr>
            <p:nvPr/>
          </p:nvSpPr>
          <p:spPr bwMode="auto">
            <a:xfrm>
              <a:off x="2555" y="2699"/>
              <a:ext cx="122" cy="235"/>
            </a:xfrm>
            <a:custGeom>
              <a:avLst/>
              <a:gdLst/>
              <a:ahLst/>
              <a:cxnLst>
                <a:cxn ang="0">
                  <a:pos x="4" y="47"/>
                </a:cxn>
                <a:cxn ang="0">
                  <a:pos x="25" y="47"/>
                </a:cxn>
                <a:cxn ang="0">
                  <a:pos x="19" y="64"/>
                </a:cxn>
                <a:cxn ang="0">
                  <a:pos x="2" y="76"/>
                </a:cxn>
                <a:cxn ang="0">
                  <a:pos x="0" y="76"/>
                </a:cxn>
                <a:cxn ang="0">
                  <a:pos x="10" y="98"/>
                </a:cxn>
                <a:cxn ang="0">
                  <a:pos x="11" y="97"/>
                </a:cxn>
                <a:cxn ang="0">
                  <a:pos x="35" y="83"/>
                </a:cxn>
                <a:cxn ang="0">
                  <a:pos x="47" y="63"/>
                </a:cxn>
                <a:cxn ang="0">
                  <a:pos x="51" y="33"/>
                </a:cxn>
                <a:cxn ang="0">
                  <a:pos x="51" y="0"/>
                </a:cxn>
                <a:cxn ang="0">
                  <a:pos x="4" y="0"/>
                </a:cxn>
                <a:cxn ang="0">
                  <a:pos x="4" y="47"/>
                </a:cxn>
                <a:cxn ang="0">
                  <a:pos x="8" y="4"/>
                </a:cxn>
                <a:cxn ang="0">
                  <a:pos x="47" y="4"/>
                </a:cxn>
                <a:cxn ang="0">
                  <a:pos x="47" y="33"/>
                </a:cxn>
                <a:cxn ang="0">
                  <a:pos x="44" y="62"/>
                </a:cxn>
                <a:cxn ang="0">
                  <a:pos x="32" y="80"/>
                </a:cxn>
                <a:cxn ang="0">
                  <a:pos x="12" y="93"/>
                </a:cxn>
                <a:cxn ang="0">
                  <a:pos x="5" y="78"/>
                </a:cxn>
                <a:cxn ang="0">
                  <a:pos x="22" y="66"/>
                </a:cxn>
                <a:cxn ang="0">
                  <a:pos x="28" y="45"/>
                </a:cxn>
                <a:cxn ang="0">
                  <a:pos x="28" y="43"/>
                </a:cxn>
                <a:cxn ang="0">
                  <a:pos x="8" y="43"/>
                </a:cxn>
                <a:cxn ang="0">
                  <a:pos x="8" y="4"/>
                </a:cxn>
              </a:cxnLst>
              <a:rect l="0" t="0" r="r" b="b"/>
              <a:pathLst>
                <a:path w="51" h="98">
                  <a:moveTo>
                    <a:pt x="4" y="47"/>
                  </a:moveTo>
                  <a:cubicBezTo>
                    <a:pt x="25" y="47"/>
                    <a:pt x="25" y="47"/>
                    <a:pt x="25" y="47"/>
                  </a:cubicBezTo>
                  <a:cubicBezTo>
                    <a:pt x="24" y="54"/>
                    <a:pt x="22" y="60"/>
                    <a:pt x="19" y="64"/>
                  </a:cubicBezTo>
                  <a:cubicBezTo>
                    <a:pt x="16" y="69"/>
                    <a:pt x="10" y="73"/>
                    <a:pt x="2" y="76"/>
                  </a:cubicBezTo>
                  <a:cubicBezTo>
                    <a:pt x="0" y="76"/>
                    <a:pt x="0" y="76"/>
                    <a:pt x="0" y="76"/>
                  </a:cubicBezTo>
                  <a:cubicBezTo>
                    <a:pt x="10" y="98"/>
                    <a:pt x="10" y="98"/>
                    <a:pt x="10" y="98"/>
                  </a:cubicBezTo>
                  <a:cubicBezTo>
                    <a:pt x="11" y="97"/>
                    <a:pt x="11" y="97"/>
                    <a:pt x="11" y="97"/>
                  </a:cubicBezTo>
                  <a:cubicBezTo>
                    <a:pt x="21" y="94"/>
                    <a:pt x="28" y="89"/>
                    <a:pt x="35" y="83"/>
                  </a:cubicBezTo>
                  <a:cubicBezTo>
                    <a:pt x="41" y="77"/>
                    <a:pt x="45" y="70"/>
                    <a:pt x="47" y="63"/>
                  </a:cubicBezTo>
                  <a:cubicBezTo>
                    <a:pt x="50" y="56"/>
                    <a:pt x="51" y="45"/>
                    <a:pt x="51" y="33"/>
                  </a:cubicBezTo>
                  <a:cubicBezTo>
                    <a:pt x="51" y="0"/>
                    <a:pt x="51" y="0"/>
                    <a:pt x="51" y="0"/>
                  </a:cubicBezTo>
                  <a:cubicBezTo>
                    <a:pt x="4" y="0"/>
                    <a:pt x="4" y="0"/>
                    <a:pt x="4" y="0"/>
                  </a:cubicBezTo>
                  <a:lnTo>
                    <a:pt x="4" y="47"/>
                  </a:lnTo>
                  <a:close/>
                  <a:moveTo>
                    <a:pt x="8" y="4"/>
                  </a:moveTo>
                  <a:cubicBezTo>
                    <a:pt x="47" y="4"/>
                    <a:pt x="47" y="4"/>
                    <a:pt x="47" y="4"/>
                  </a:cubicBezTo>
                  <a:cubicBezTo>
                    <a:pt x="47" y="33"/>
                    <a:pt x="47" y="33"/>
                    <a:pt x="47" y="33"/>
                  </a:cubicBezTo>
                  <a:cubicBezTo>
                    <a:pt x="47" y="45"/>
                    <a:pt x="46" y="55"/>
                    <a:pt x="44" y="62"/>
                  </a:cubicBezTo>
                  <a:cubicBezTo>
                    <a:pt x="42" y="69"/>
                    <a:pt x="38" y="75"/>
                    <a:pt x="32" y="80"/>
                  </a:cubicBezTo>
                  <a:cubicBezTo>
                    <a:pt x="27" y="86"/>
                    <a:pt x="20" y="90"/>
                    <a:pt x="12" y="93"/>
                  </a:cubicBezTo>
                  <a:cubicBezTo>
                    <a:pt x="5" y="78"/>
                    <a:pt x="5" y="78"/>
                    <a:pt x="5" y="78"/>
                  </a:cubicBezTo>
                  <a:cubicBezTo>
                    <a:pt x="13" y="75"/>
                    <a:pt x="18" y="71"/>
                    <a:pt x="22" y="66"/>
                  </a:cubicBezTo>
                  <a:cubicBezTo>
                    <a:pt x="26" y="61"/>
                    <a:pt x="28" y="54"/>
                    <a:pt x="28" y="45"/>
                  </a:cubicBezTo>
                  <a:cubicBezTo>
                    <a:pt x="28" y="43"/>
                    <a:pt x="28" y="43"/>
                    <a:pt x="28" y="43"/>
                  </a:cubicBezTo>
                  <a:cubicBezTo>
                    <a:pt x="8" y="43"/>
                    <a:pt x="8" y="43"/>
                    <a:pt x="8" y="43"/>
                  </a:cubicBezTo>
                  <a:lnTo>
                    <a:pt x="8"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 name="Picture 7">
            <a:extLst>
              <a:ext uri="{FF2B5EF4-FFF2-40B4-BE49-F238E27FC236}">
                <a16:creationId xmlns:a16="http://schemas.microsoft.com/office/drawing/2014/main" id="{B51B755B-8257-40F1-BEDF-EEFD4E2DFE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600" r="3350" b="19615"/>
          <a:stretch/>
        </p:blipFill>
        <p:spPr>
          <a:xfrm>
            <a:off x="0" y="-1"/>
            <a:ext cx="1433512" cy="10058401"/>
          </a:xfrm>
          <a:prstGeom prst="rect">
            <a:avLst/>
          </a:prstGeom>
        </p:spPr>
      </p:pic>
      <p:sp>
        <p:nvSpPr>
          <p:cNvPr id="9" name="TextBox 8">
            <a:extLst>
              <a:ext uri="{FF2B5EF4-FFF2-40B4-BE49-F238E27FC236}">
                <a16:creationId xmlns:a16="http://schemas.microsoft.com/office/drawing/2014/main" id="{914BEF0C-C9F1-476C-BE8F-0D9D7AED379F}"/>
              </a:ext>
            </a:extLst>
          </p:cNvPr>
          <p:cNvSpPr txBox="1"/>
          <p:nvPr/>
        </p:nvSpPr>
        <p:spPr>
          <a:xfrm>
            <a:off x="5943600" y="9296399"/>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22</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3">
            <a:extLst>
              <a:ext uri="{FF2B5EF4-FFF2-40B4-BE49-F238E27FC236}">
                <a16:creationId xmlns:a16="http://schemas.microsoft.com/office/drawing/2014/main" id="{001BBDD0-D381-44B1-AA17-F4F6CED996A7}"/>
              </a:ext>
            </a:extLst>
          </p:cNvPr>
          <p:cNvSpPr/>
          <p:nvPr/>
        </p:nvSpPr>
        <p:spPr>
          <a:xfrm>
            <a:off x="0" y="0"/>
            <a:ext cx="7772400" cy="10058400"/>
          </a:xfrm>
          <a:prstGeom prst="rect">
            <a:avLst/>
          </a:prstGeom>
          <a:blipFill>
            <a:blip r:embed="rId3" cstate="print"/>
            <a:stretch>
              <a:fillRect/>
            </a:stretch>
          </a:blipFill>
        </p:spPr>
        <p:txBody>
          <a:bodyPr wrap="square" lIns="0" tIns="0" rIns="0" bIns="0" rtlCol="0"/>
          <a:lstStyle/>
          <a:p>
            <a:endParaRPr/>
          </a:p>
        </p:txBody>
      </p:sp>
      <p:sp>
        <p:nvSpPr>
          <p:cNvPr id="14" name="Right Triangle 4">
            <a:extLst>
              <a:ext uri="{FF2B5EF4-FFF2-40B4-BE49-F238E27FC236}">
                <a16:creationId xmlns:a16="http://schemas.microsoft.com/office/drawing/2014/main" id="{6DBF8179-EF24-49BE-99FD-FC998626B216}"/>
              </a:ext>
            </a:extLst>
          </p:cNvPr>
          <p:cNvSpPr/>
          <p:nvPr/>
        </p:nvSpPr>
        <p:spPr>
          <a:xfrm rot="5400000">
            <a:off x="-1125273" y="1079001"/>
            <a:ext cx="10175346" cy="7924797"/>
          </a:xfrm>
          <a:custGeom>
            <a:avLst/>
            <a:gdLst>
              <a:gd name="connsiteX0" fmla="*/ 0 w 9675630"/>
              <a:gd name="connsiteY0" fmla="*/ 6475227 h 6475227"/>
              <a:gd name="connsiteX1" fmla="*/ 0 w 9675630"/>
              <a:gd name="connsiteY1" fmla="*/ 0 h 6475227"/>
              <a:gd name="connsiteX2" fmla="*/ 9675630 w 9675630"/>
              <a:gd name="connsiteY2" fmla="*/ 6475227 h 6475227"/>
              <a:gd name="connsiteX3" fmla="*/ 0 w 9675630"/>
              <a:gd name="connsiteY3"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9675630 w 9675630"/>
              <a:gd name="connsiteY3" fmla="*/ 6475227 h 6475227"/>
              <a:gd name="connsiteX4" fmla="*/ 0 w 9675630"/>
              <a:gd name="connsiteY4"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1562986 w 9675630"/>
              <a:gd name="connsiteY3" fmla="*/ 1073888 h 6475227"/>
              <a:gd name="connsiteX4" fmla="*/ 9675630 w 9675630"/>
              <a:gd name="connsiteY4" fmla="*/ 6475227 h 6475227"/>
              <a:gd name="connsiteX5" fmla="*/ 0 w 9675630"/>
              <a:gd name="connsiteY5" fmla="*/ 6475227 h 6475227"/>
              <a:gd name="connsiteX0" fmla="*/ 0 w 9675630"/>
              <a:gd name="connsiteY0" fmla="*/ 6528391 h 6528391"/>
              <a:gd name="connsiteX1" fmla="*/ 0 w 9675630"/>
              <a:gd name="connsiteY1" fmla="*/ 53164 h 6528391"/>
              <a:gd name="connsiteX2" fmla="*/ 1562989 w 9675630"/>
              <a:gd name="connsiteY2" fmla="*/ 1127052 h 6528391"/>
              <a:gd name="connsiteX3" fmla="*/ 1690580 w 9675630"/>
              <a:gd name="connsiteY3" fmla="*/ 0 h 6528391"/>
              <a:gd name="connsiteX4" fmla="*/ 9675630 w 9675630"/>
              <a:gd name="connsiteY4" fmla="*/ 6528391 h 6528391"/>
              <a:gd name="connsiteX5" fmla="*/ 0 w 9675630"/>
              <a:gd name="connsiteY5" fmla="*/ 6528391 h 6528391"/>
              <a:gd name="connsiteX0" fmla="*/ 0 w 9675630"/>
              <a:gd name="connsiteY0" fmla="*/ 6528391 h 6528391"/>
              <a:gd name="connsiteX1" fmla="*/ 0 w 9675630"/>
              <a:gd name="connsiteY1" fmla="*/ 53164 h 6528391"/>
              <a:gd name="connsiteX2" fmla="*/ 1690580 w 9675630"/>
              <a:gd name="connsiteY2" fmla="*/ 0 h 6528391"/>
              <a:gd name="connsiteX3" fmla="*/ 9675630 w 9675630"/>
              <a:gd name="connsiteY3" fmla="*/ 6528391 h 6528391"/>
              <a:gd name="connsiteX4" fmla="*/ 0 w 9675630"/>
              <a:gd name="connsiteY4" fmla="*/ 6528391 h 6528391"/>
              <a:gd name="connsiteX0" fmla="*/ 0 w 9675630"/>
              <a:gd name="connsiteY0" fmla="*/ 6496493 h 6496493"/>
              <a:gd name="connsiteX1" fmla="*/ 0 w 9675630"/>
              <a:gd name="connsiteY1" fmla="*/ 21266 h 6496493"/>
              <a:gd name="connsiteX2" fmla="*/ 1743746 w 9675630"/>
              <a:gd name="connsiteY2" fmla="*/ 0 h 6496493"/>
              <a:gd name="connsiteX3" fmla="*/ 9675630 w 9675630"/>
              <a:gd name="connsiteY3" fmla="*/ 6496493 h 6496493"/>
              <a:gd name="connsiteX4" fmla="*/ 0 w 9675630"/>
              <a:gd name="connsiteY4"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208334 w 9675630"/>
              <a:gd name="connsiteY3" fmla="*/ 5273750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9579937 w 9675630"/>
              <a:gd name="connsiteY3" fmla="*/ 2817629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069543 w 9675630"/>
              <a:gd name="connsiteY3" fmla="*/ 2343983 h 6496493"/>
              <a:gd name="connsiteX4" fmla="*/ 9675630 w 9675630"/>
              <a:gd name="connsiteY4" fmla="*/ 6496493 h 6496493"/>
              <a:gd name="connsiteX5" fmla="*/ 0 w 9675630"/>
              <a:gd name="connsiteY5" fmla="*/ 6496493 h 6496493"/>
              <a:gd name="connsiteX0" fmla="*/ 0 w 9740305"/>
              <a:gd name="connsiteY0" fmla="*/ 6504181 h 6504181"/>
              <a:gd name="connsiteX1" fmla="*/ 0 w 9740305"/>
              <a:gd name="connsiteY1" fmla="*/ 28954 h 6504181"/>
              <a:gd name="connsiteX2" fmla="*/ 1743746 w 9740305"/>
              <a:gd name="connsiteY2" fmla="*/ 7688 h 6504181"/>
              <a:gd name="connsiteX3" fmla="*/ 9740305 w 9740305"/>
              <a:gd name="connsiteY3" fmla="*/ 0 h 6504181"/>
              <a:gd name="connsiteX4" fmla="*/ 9675630 w 9740305"/>
              <a:gd name="connsiteY4" fmla="*/ 6504181 h 6504181"/>
              <a:gd name="connsiteX5" fmla="*/ 0 w 9740305"/>
              <a:gd name="connsiteY5" fmla="*/ 6504181 h 6504181"/>
              <a:gd name="connsiteX0" fmla="*/ 0 w 9740305"/>
              <a:gd name="connsiteY0" fmla="*/ 6504181 h 6504181"/>
              <a:gd name="connsiteX1" fmla="*/ 0 w 9740305"/>
              <a:gd name="connsiteY1" fmla="*/ 28954 h 6504181"/>
              <a:gd name="connsiteX2" fmla="*/ 9740305 w 9740305"/>
              <a:gd name="connsiteY2" fmla="*/ 0 h 6504181"/>
              <a:gd name="connsiteX3" fmla="*/ 9675630 w 9740305"/>
              <a:gd name="connsiteY3" fmla="*/ 6504181 h 6504181"/>
              <a:gd name="connsiteX4" fmla="*/ 0 w 9740305"/>
              <a:gd name="connsiteY4" fmla="*/ 6504181 h 6504181"/>
              <a:gd name="connsiteX0" fmla="*/ 0 w 9781055"/>
              <a:gd name="connsiteY0" fmla="*/ 6504181 h 6504181"/>
              <a:gd name="connsiteX1" fmla="*/ 0 w 9781055"/>
              <a:gd name="connsiteY1" fmla="*/ 28954 h 6504181"/>
              <a:gd name="connsiteX2" fmla="*/ 9781055 w 9781055"/>
              <a:gd name="connsiteY2" fmla="*/ 0 h 6504181"/>
              <a:gd name="connsiteX3" fmla="*/ 9675630 w 9781055"/>
              <a:gd name="connsiteY3" fmla="*/ 6504181 h 6504181"/>
              <a:gd name="connsiteX4" fmla="*/ 0 w 9781055"/>
              <a:gd name="connsiteY4" fmla="*/ 6504181 h 6504181"/>
              <a:gd name="connsiteX0" fmla="*/ 0 w 9825050"/>
              <a:gd name="connsiteY0" fmla="*/ 6504181 h 6504181"/>
              <a:gd name="connsiteX1" fmla="*/ 0 w 9825050"/>
              <a:gd name="connsiteY1" fmla="*/ 28954 h 6504181"/>
              <a:gd name="connsiteX2" fmla="*/ 9781055 w 9825050"/>
              <a:gd name="connsiteY2" fmla="*/ 0 h 6504181"/>
              <a:gd name="connsiteX3" fmla="*/ 9825050 w 9825050"/>
              <a:gd name="connsiteY3" fmla="*/ 6504181 h 6504181"/>
              <a:gd name="connsiteX4" fmla="*/ 0 w 9825050"/>
              <a:gd name="connsiteY4" fmla="*/ 6504181 h 6504181"/>
              <a:gd name="connsiteX0" fmla="*/ 2 w 9825052"/>
              <a:gd name="connsiteY0" fmla="*/ 6534018 h 6534018"/>
              <a:gd name="connsiteX1" fmla="*/ 0 w 9825052"/>
              <a:gd name="connsiteY1" fmla="*/ 0 h 6534018"/>
              <a:gd name="connsiteX2" fmla="*/ 9781057 w 9825052"/>
              <a:gd name="connsiteY2" fmla="*/ 29837 h 6534018"/>
              <a:gd name="connsiteX3" fmla="*/ 9825052 w 9825052"/>
              <a:gd name="connsiteY3" fmla="*/ 6534018 h 6534018"/>
              <a:gd name="connsiteX4" fmla="*/ 2 w 9825052"/>
              <a:gd name="connsiteY4" fmla="*/ 6534018 h 65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5052" h="6534018">
                <a:moveTo>
                  <a:pt x="2" y="6534018"/>
                </a:moveTo>
                <a:cubicBezTo>
                  <a:pt x="1" y="4356012"/>
                  <a:pt x="1" y="2178006"/>
                  <a:pt x="0" y="0"/>
                </a:cubicBezTo>
                <a:lnTo>
                  <a:pt x="9781057" y="29837"/>
                </a:lnTo>
                <a:lnTo>
                  <a:pt x="9825052" y="6534018"/>
                </a:lnTo>
                <a:lnTo>
                  <a:pt x="2" y="6534018"/>
                </a:lnTo>
                <a:close/>
              </a:path>
            </a:pathLst>
          </a:custGeom>
          <a:gradFill>
            <a:gsLst>
              <a:gs pos="34000">
                <a:srgbClr val="727D59">
                  <a:alpha val="82000"/>
                </a:srgbClr>
              </a:gs>
              <a:gs pos="100000">
                <a:schemeClr val="bg2">
                  <a:lumMod val="10000"/>
                  <a:alpha val="9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4344" tIns="47170" rIns="94344" bIns="47170" numCol="1" spcCol="0" rtlCol="0" fromWordArt="0" anchor="ctr" anchorCtr="0" forceAA="0" compatLnSpc="1">
            <a:prstTxWarp prst="textNoShape">
              <a:avLst/>
            </a:prstTxWarp>
            <a:noAutofit/>
          </a:bodyPr>
          <a:lstStyle/>
          <a:p>
            <a:endParaRPr lang="en-GB" sz="1856"/>
          </a:p>
        </p:txBody>
      </p:sp>
      <p:pic>
        <p:nvPicPr>
          <p:cNvPr id="15" name="Picture 14">
            <a:extLst>
              <a:ext uri="{FF2B5EF4-FFF2-40B4-BE49-F238E27FC236}">
                <a16:creationId xmlns:a16="http://schemas.microsoft.com/office/drawing/2014/main" id="{3A9E5EEA-744E-4CE7-ADA1-0FB2E18440D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4285" y="641927"/>
            <a:ext cx="2596301" cy="864980"/>
          </a:xfrm>
          <a:prstGeom prst="rect">
            <a:avLst/>
          </a:prstGeom>
          <a:effectLst>
            <a:outerShdw blurRad="50800" dist="38100" dir="2700000" algn="tl" rotWithShape="0">
              <a:prstClr val="black">
                <a:alpha val="40000"/>
              </a:prstClr>
            </a:outerShdw>
          </a:effectLst>
        </p:spPr>
      </p:pic>
      <p:sp>
        <p:nvSpPr>
          <p:cNvPr id="17" name="object 66">
            <a:extLst>
              <a:ext uri="{FF2B5EF4-FFF2-40B4-BE49-F238E27FC236}">
                <a16:creationId xmlns:a16="http://schemas.microsoft.com/office/drawing/2014/main" id="{050BF958-5E15-4398-A07C-0EA1848705F7}"/>
              </a:ext>
            </a:extLst>
          </p:cNvPr>
          <p:cNvSpPr txBox="1"/>
          <p:nvPr/>
        </p:nvSpPr>
        <p:spPr>
          <a:xfrm>
            <a:off x="762000" y="4072068"/>
            <a:ext cx="1557334" cy="194245"/>
          </a:xfrm>
          <a:prstGeom prst="rect">
            <a:avLst/>
          </a:prstGeom>
        </p:spPr>
        <p:txBody>
          <a:bodyPr vert="horz" wrap="square" lIns="0" tIns="0" rIns="0" bIns="0" rtlCol="0">
            <a:noAutofit/>
          </a:bodyPr>
          <a:lstStyle/>
          <a:p>
            <a:pPr marL="12700">
              <a:lnSpc>
                <a:spcPct val="100000"/>
              </a:lnSpc>
            </a:pPr>
            <a:r>
              <a:rPr lang="en-GB" sz="1000" spc="0" dirty="0">
                <a:solidFill>
                  <a:srgbClr val="ADBE32"/>
                </a:solidFill>
                <a:latin typeface="Gotham Bold"/>
                <a:cs typeface="Gotham Bold"/>
              </a:rPr>
              <a:t>cushwake.ge</a:t>
            </a:r>
            <a:endParaRPr sz="1000" dirty="0">
              <a:solidFill>
                <a:srgbClr val="ADBE32"/>
              </a:solidFill>
              <a:latin typeface="Gotham Bold"/>
              <a:cs typeface="Gotham Bold"/>
            </a:endParaRPr>
          </a:p>
        </p:txBody>
      </p:sp>
      <p:sp>
        <p:nvSpPr>
          <p:cNvPr id="18" name="object 67">
            <a:extLst>
              <a:ext uri="{FF2B5EF4-FFF2-40B4-BE49-F238E27FC236}">
                <a16:creationId xmlns:a16="http://schemas.microsoft.com/office/drawing/2014/main" id="{51112D4B-5D53-4443-A08F-DA01A4723A7F}"/>
              </a:ext>
            </a:extLst>
          </p:cNvPr>
          <p:cNvSpPr txBox="1"/>
          <p:nvPr/>
        </p:nvSpPr>
        <p:spPr>
          <a:xfrm>
            <a:off x="762000" y="1731142"/>
            <a:ext cx="2505075" cy="170182"/>
          </a:xfrm>
          <a:prstGeom prst="rect">
            <a:avLst/>
          </a:prstGeom>
        </p:spPr>
        <p:txBody>
          <a:bodyPr vert="horz" wrap="square" lIns="0" tIns="0" rIns="0" bIns="0" rtlCol="0">
            <a:noAutofit/>
          </a:bodyPr>
          <a:lstStyle/>
          <a:p>
            <a:pPr marL="12700">
              <a:lnSpc>
                <a:spcPct val="100000"/>
              </a:lnSpc>
            </a:pPr>
            <a:r>
              <a:rPr sz="1050" b="1" spc="-30" dirty="0">
                <a:solidFill>
                  <a:srgbClr val="ADBE32"/>
                </a:solidFill>
                <a:latin typeface="Gotham Bold"/>
                <a:cs typeface="Gotham Bold"/>
              </a:rPr>
              <a:t>F</a:t>
            </a:r>
            <a:r>
              <a:rPr sz="1050" b="1" spc="-10" dirty="0">
                <a:solidFill>
                  <a:srgbClr val="ADBE32"/>
                </a:solidFill>
                <a:latin typeface="Gotham Bold"/>
                <a:cs typeface="Gotham Bold"/>
              </a:rPr>
              <a:t>or</a:t>
            </a:r>
            <a:r>
              <a:rPr sz="1050" b="1" spc="-5" dirty="0">
                <a:solidFill>
                  <a:srgbClr val="ADBE32"/>
                </a:solidFill>
                <a:latin typeface="Gotham Bold"/>
                <a:cs typeface="Gotham Bold"/>
              </a:rPr>
              <a:t> </a:t>
            </a:r>
            <a:r>
              <a:rPr sz="1050" b="1" spc="-10" dirty="0">
                <a:solidFill>
                  <a:srgbClr val="ADBE32"/>
                </a:solidFill>
                <a:latin typeface="Gotham Bold"/>
                <a:cs typeface="Gotham Bold"/>
              </a:rPr>
              <a:t>mo</a:t>
            </a:r>
            <a:r>
              <a:rPr sz="1050" b="1" spc="-25" dirty="0">
                <a:solidFill>
                  <a:srgbClr val="ADBE32"/>
                </a:solidFill>
                <a:latin typeface="Gotham Bold"/>
                <a:cs typeface="Gotham Bold"/>
              </a:rPr>
              <a:t>r</a:t>
            </a:r>
            <a:r>
              <a:rPr sz="1050" b="1" spc="-10" dirty="0">
                <a:solidFill>
                  <a:srgbClr val="ADBE32"/>
                </a:solidFill>
                <a:latin typeface="Gotham Bold"/>
                <a:cs typeface="Gotham Bold"/>
              </a:rPr>
              <a:t>e</a:t>
            </a:r>
            <a:r>
              <a:rPr sz="1050" b="1" spc="-5" dirty="0">
                <a:solidFill>
                  <a:srgbClr val="ADBE32"/>
                </a:solidFill>
                <a:latin typeface="Gotham Bold"/>
                <a:cs typeface="Gotham Bold"/>
              </a:rPr>
              <a:t> </a:t>
            </a:r>
            <a:r>
              <a:rPr sz="1050" b="1" spc="-10" dirty="0">
                <a:solidFill>
                  <a:srgbClr val="ADBE32"/>
                </a:solidFill>
                <a:latin typeface="Gotham Bold"/>
                <a:cs typeface="Gotham Bold"/>
              </a:rPr>
              <a:t>in</a:t>
            </a:r>
            <a:r>
              <a:rPr sz="1050" b="1" spc="-20" dirty="0">
                <a:solidFill>
                  <a:srgbClr val="ADBE32"/>
                </a:solidFill>
                <a:latin typeface="Gotham Bold"/>
                <a:cs typeface="Gotham Bold"/>
              </a:rPr>
              <a:t>f</a:t>
            </a:r>
            <a:r>
              <a:rPr sz="1050" b="1" spc="-10" dirty="0">
                <a:solidFill>
                  <a:srgbClr val="ADBE32"/>
                </a:solidFill>
                <a:latin typeface="Gotham Bold"/>
                <a:cs typeface="Gotham Bold"/>
              </a:rPr>
              <a:t>orm</a:t>
            </a:r>
            <a:r>
              <a:rPr sz="1050" b="1" spc="-20" dirty="0">
                <a:solidFill>
                  <a:srgbClr val="ADBE32"/>
                </a:solidFill>
                <a:latin typeface="Gotham Bold"/>
                <a:cs typeface="Gotham Bold"/>
              </a:rPr>
              <a:t>a</a:t>
            </a:r>
            <a:r>
              <a:rPr sz="1050" b="1" spc="-10" dirty="0">
                <a:solidFill>
                  <a:srgbClr val="ADBE32"/>
                </a:solidFill>
                <a:latin typeface="Gotham Bold"/>
                <a:cs typeface="Gotham Bold"/>
              </a:rPr>
              <a:t>tion</a:t>
            </a:r>
            <a:endParaRPr sz="1050" dirty="0">
              <a:solidFill>
                <a:srgbClr val="ADBE32"/>
              </a:solidFill>
              <a:latin typeface="Gotham Bold"/>
              <a:cs typeface="Gotham Bold"/>
            </a:endParaRPr>
          </a:p>
        </p:txBody>
      </p:sp>
      <p:sp>
        <p:nvSpPr>
          <p:cNvPr id="19" name="TextBox 18">
            <a:extLst>
              <a:ext uri="{FF2B5EF4-FFF2-40B4-BE49-F238E27FC236}">
                <a16:creationId xmlns:a16="http://schemas.microsoft.com/office/drawing/2014/main" id="{0CE84AEB-82FB-44D9-9CF0-EA0818F82187}"/>
              </a:ext>
            </a:extLst>
          </p:cNvPr>
          <p:cNvSpPr txBox="1"/>
          <p:nvPr/>
        </p:nvSpPr>
        <p:spPr>
          <a:xfrm>
            <a:off x="669560" y="2052875"/>
            <a:ext cx="4557377" cy="1895391"/>
          </a:xfrm>
          <a:prstGeom prst="rect">
            <a:avLst/>
          </a:prstGeom>
          <a:noFill/>
        </p:spPr>
        <p:txBody>
          <a:bodyPr wrap="square" rtlCol="0">
            <a:spAutoFit/>
          </a:bodyPr>
          <a:lstStyle/>
          <a:p>
            <a:pPr>
              <a:spcBef>
                <a:spcPts val="200"/>
              </a:spcBef>
              <a:spcAft>
                <a:spcPts val="0"/>
              </a:spcAft>
            </a:pPr>
            <a:r>
              <a:rPr lang="en-GB" sz="1050" b="1" dirty="0">
                <a:solidFill>
                  <a:schemeClr val="bg1"/>
                </a:solidFill>
                <a:ea typeface="Gotham Regular" charset="0"/>
                <a:cs typeface="Gotham Regular" charset="0"/>
              </a:rPr>
              <a:t>Tekla Iashagashvili | </a:t>
            </a:r>
            <a:r>
              <a:rPr lang="en-US" sz="1050" b="1" dirty="0">
                <a:solidFill>
                  <a:schemeClr val="bg1"/>
                </a:solidFill>
                <a:ea typeface="Gotham Regular" charset="0"/>
                <a:cs typeface="Gotham Regular" charset="0"/>
              </a:rPr>
              <a:t>Head of Strategic Advisory and Research</a:t>
            </a:r>
            <a:endParaRPr lang="en-GB" sz="1050" b="1" dirty="0">
              <a:solidFill>
                <a:schemeClr val="bg1"/>
              </a:solidFill>
              <a:ea typeface="Gotham Regular" charset="0"/>
              <a:cs typeface="Gotham Regular" charset="0"/>
            </a:endParaRPr>
          </a:p>
          <a:p>
            <a:pPr>
              <a:spcBef>
                <a:spcPts val="200"/>
              </a:spcBef>
              <a:spcAft>
                <a:spcPts val="0"/>
              </a:spcAft>
            </a:pPr>
            <a:r>
              <a:rPr lang="en-GB" sz="1050" b="1" dirty="0">
                <a:solidFill>
                  <a:schemeClr val="bg1"/>
                </a:solidFill>
                <a:ea typeface="Gotham Regular" charset="0"/>
                <a:cs typeface="Gotham Regular" charset="0"/>
              </a:rPr>
              <a:t>+995 322 474 849</a:t>
            </a:r>
          </a:p>
          <a:p>
            <a:pPr>
              <a:spcAft>
                <a:spcPts val="0"/>
              </a:spcAft>
            </a:pPr>
            <a:r>
              <a:rPr lang="en-GB" sz="1050" b="1" dirty="0">
                <a:solidFill>
                  <a:srgbClr val="ADBE32"/>
                </a:solidFill>
                <a:ea typeface="Gotham Regular" charset="0"/>
                <a:cs typeface="Gotham Regular" charset="0"/>
                <a:hlinkClick r:id="rId5">
                  <a:extLst>
                    <a:ext uri="{A12FA001-AC4F-418D-AE19-62706E023703}">
                      <ahyp:hlinkClr xmlns:ahyp="http://schemas.microsoft.com/office/drawing/2018/hyperlinkcolor" val="tx"/>
                    </a:ext>
                  </a:extLst>
                </a:hlinkClick>
              </a:rPr>
              <a:t>tekla.iashagashvili@cushwake.ge</a:t>
            </a:r>
            <a:endParaRPr lang="en-GB" sz="1050" b="1" dirty="0">
              <a:solidFill>
                <a:srgbClr val="ADBE32"/>
              </a:solidFill>
              <a:ea typeface="Gotham Regular" charset="0"/>
              <a:cs typeface="Gotham Regular" charset="0"/>
            </a:endParaRPr>
          </a:p>
          <a:p>
            <a:pPr>
              <a:spcAft>
                <a:spcPts val="0"/>
              </a:spcAft>
            </a:pPr>
            <a:endParaRPr lang="en-GB" sz="1050" b="1" dirty="0">
              <a:solidFill>
                <a:schemeClr val="bg1"/>
              </a:solidFill>
              <a:ea typeface="Gotham Regular" charset="0"/>
              <a:cs typeface="Gotham Regular" charset="0"/>
            </a:endParaRPr>
          </a:p>
          <a:p>
            <a:r>
              <a:rPr lang="ka-GE" sz="1050" b="1" dirty="0">
                <a:solidFill>
                  <a:schemeClr val="bg1"/>
                </a:solidFill>
              </a:rPr>
              <a:t>Tamta Janiashvili </a:t>
            </a:r>
            <a:r>
              <a:rPr lang="en-US" sz="1050" b="1" dirty="0">
                <a:solidFill>
                  <a:schemeClr val="bg1"/>
                </a:solidFill>
              </a:rPr>
              <a:t>| </a:t>
            </a:r>
            <a:r>
              <a:rPr lang="ka-GE" sz="1050" b="1" dirty="0">
                <a:solidFill>
                  <a:schemeClr val="bg1"/>
                </a:solidFill>
              </a:rPr>
              <a:t>Research Analyst </a:t>
            </a:r>
            <a:endParaRPr lang="en-US" sz="1050" b="1" dirty="0">
              <a:solidFill>
                <a:schemeClr val="bg1"/>
              </a:solidFill>
            </a:endParaRPr>
          </a:p>
          <a:p>
            <a:r>
              <a:rPr lang="ka-GE" sz="1050" b="1" dirty="0">
                <a:solidFill>
                  <a:schemeClr val="bg1"/>
                </a:solidFill>
              </a:rPr>
              <a:t>+995 558 018 811</a:t>
            </a:r>
            <a:endParaRPr lang="en-US" sz="1050" b="1" dirty="0">
              <a:solidFill>
                <a:schemeClr val="bg1"/>
              </a:solidFill>
            </a:endParaRPr>
          </a:p>
          <a:p>
            <a:r>
              <a:rPr lang="en-US" sz="1050" b="1" dirty="0">
                <a:solidFill>
                  <a:srgbClr val="ADBE32"/>
                </a:solidFill>
                <a:hlinkClick r:id="rId6">
                  <a:extLst>
                    <a:ext uri="{A12FA001-AC4F-418D-AE19-62706E023703}">
                      <ahyp:hlinkClr xmlns:ahyp="http://schemas.microsoft.com/office/drawing/2018/hyperlinkcolor" val="tx"/>
                    </a:ext>
                  </a:extLst>
                </a:hlinkClick>
              </a:rPr>
              <a:t>tamta.janiashvili@cushwake.ge</a:t>
            </a:r>
            <a:r>
              <a:rPr lang="en-US" sz="1050" b="1" dirty="0">
                <a:solidFill>
                  <a:srgbClr val="ADBE32"/>
                </a:solidFill>
              </a:rPr>
              <a:t> </a:t>
            </a:r>
          </a:p>
          <a:p>
            <a:endParaRPr lang="en-GB" sz="1050" b="1" dirty="0">
              <a:solidFill>
                <a:schemeClr val="bg1"/>
              </a:solidFill>
              <a:ea typeface="Gotham Regular" charset="0"/>
              <a:cs typeface="Gotham Regular" charset="0"/>
            </a:endParaRPr>
          </a:p>
          <a:p>
            <a:r>
              <a:rPr lang="x-none" sz="1050" b="1" dirty="0">
                <a:solidFill>
                  <a:schemeClr val="bg1"/>
                </a:solidFill>
                <a:cs typeface="Arial" panose="020B0604020202020204" pitchFamily="34" charset="0"/>
              </a:rPr>
              <a:t>Gvantsa Potskhveria</a:t>
            </a:r>
            <a:r>
              <a:rPr lang="en-US" sz="1050" b="1" dirty="0">
                <a:solidFill>
                  <a:schemeClr val="bg1"/>
                </a:solidFill>
                <a:cs typeface="Arial" panose="020B0604020202020204" pitchFamily="34" charset="0"/>
              </a:rPr>
              <a:t> | PR and Marketing Manager</a:t>
            </a:r>
            <a:endParaRPr lang="x-none" sz="1050" b="1" dirty="0">
              <a:solidFill>
                <a:schemeClr val="bg1"/>
              </a:solidFill>
              <a:cs typeface="Arial" panose="020B0604020202020204" pitchFamily="34" charset="0"/>
            </a:endParaRPr>
          </a:p>
          <a:p>
            <a:r>
              <a:rPr lang="x-none" sz="1050" b="1" dirty="0">
                <a:solidFill>
                  <a:schemeClr val="bg1"/>
                </a:solidFill>
                <a:cs typeface="Arial" panose="020B0604020202020204" pitchFamily="34" charset="0"/>
              </a:rPr>
              <a:t>+995 599 014 444</a:t>
            </a:r>
          </a:p>
          <a:p>
            <a:r>
              <a:rPr lang="x-none" sz="1050" b="1" dirty="0">
                <a:solidFill>
                  <a:srgbClr val="ADBE32"/>
                </a:solidFill>
                <a:cs typeface="Arial" panose="020B0604020202020204" pitchFamily="34" charset="0"/>
                <a:hlinkClick r:id="rId7">
                  <a:extLst>
                    <a:ext uri="{A12FA001-AC4F-418D-AE19-62706E023703}">
                      <ahyp:hlinkClr xmlns:ahyp="http://schemas.microsoft.com/office/drawing/2018/hyperlinkcolor" val="tx"/>
                    </a:ext>
                  </a:extLst>
                </a:hlinkClick>
              </a:rPr>
              <a:t>gvantsa.potskhveria@cushwake.ge</a:t>
            </a:r>
            <a:endParaRPr lang="en-GB" sz="1050" b="1" dirty="0">
              <a:solidFill>
                <a:srgbClr val="ADBE32"/>
              </a:solidFill>
              <a:cs typeface="Arial" panose="020B0604020202020204" pitchFamily="34" charset="0"/>
            </a:endParaRPr>
          </a:p>
        </p:txBody>
      </p:sp>
      <p:sp>
        <p:nvSpPr>
          <p:cNvPr id="20" name="Text Placeholder 2">
            <a:extLst>
              <a:ext uri="{FF2B5EF4-FFF2-40B4-BE49-F238E27FC236}">
                <a16:creationId xmlns:a16="http://schemas.microsoft.com/office/drawing/2014/main" id="{A042C9FE-16A6-4712-AF0B-6D4CBA27B7E1}"/>
              </a:ext>
            </a:extLst>
          </p:cNvPr>
          <p:cNvSpPr txBox="1">
            <a:spLocks/>
          </p:cNvSpPr>
          <p:nvPr/>
        </p:nvSpPr>
        <p:spPr>
          <a:xfrm>
            <a:off x="669560" y="4250061"/>
            <a:ext cx="3597640" cy="1119498"/>
          </a:xfrm>
          <a:prstGeom prst="rect">
            <a:avLst/>
          </a:prstGeom>
        </p:spPr>
        <p:txBody>
          <a:bodyPr/>
          <a:lstStyle>
            <a:lvl1pPr marL="0" indent="0" algn="l" defTabSz="995690" rtl="0" eaLnBrk="1" latinLnBrk="0" hangingPunct="1">
              <a:lnSpc>
                <a:spcPct val="110000"/>
              </a:lnSpc>
              <a:spcBef>
                <a:spcPts val="0"/>
              </a:spcBef>
              <a:spcAft>
                <a:spcPts val="600"/>
              </a:spcAft>
              <a:buFont typeface="Arial" panose="020B0604020202020204" pitchFamily="34" charset="0"/>
              <a:buNone/>
              <a:defRPr sz="1200" b="0" kern="1200">
                <a:solidFill>
                  <a:schemeClr val="tx2"/>
                </a:solidFill>
                <a:latin typeface="+mj-lt"/>
                <a:ea typeface="+mn-ea"/>
                <a:cs typeface="+mn-cs"/>
              </a:defRPr>
            </a:lvl1pPr>
            <a:lvl2pPr marL="0" indent="0" algn="l" defTabSz="995690" rtl="0" eaLnBrk="1" latinLnBrk="0" hangingPunct="1">
              <a:lnSpc>
                <a:spcPct val="110000"/>
              </a:lnSpc>
              <a:spcBef>
                <a:spcPts val="0"/>
              </a:spcBef>
              <a:spcAft>
                <a:spcPts val="600"/>
              </a:spcAft>
              <a:buFont typeface="Arial" panose="020B0604020202020204" pitchFamily="34" charset="0"/>
              <a:buNone/>
              <a:defRPr sz="900" b="0" kern="1200" baseline="0">
                <a:solidFill>
                  <a:schemeClr val="tx1"/>
                </a:solidFill>
                <a:latin typeface="+mn-lt"/>
                <a:ea typeface="+mn-ea"/>
                <a:cs typeface="+mn-cs"/>
              </a:defRPr>
            </a:lvl2pPr>
            <a:lvl3pPr marL="180975"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b="0" kern="1200">
                <a:solidFill>
                  <a:schemeClr val="tx1"/>
                </a:solidFill>
                <a:latin typeface="+mn-lt"/>
                <a:ea typeface="+mn-ea"/>
                <a:cs typeface="+mn-cs"/>
              </a:defRPr>
            </a:lvl3pPr>
            <a:lvl4pPr marL="36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a:solidFill>
                  <a:schemeClr val="tx1"/>
                </a:solidFill>
                <a:latin typeface="+mn-lt"/>
                <a:ea typeface="+mn-ea"/>
                <a:cs typeface="+mn-cs"/>
              </a:defRPr>
            </a:lvl4pPr>
            <a:lvl5pPr marL="540000" indent="-180975" algn="l" defTabSz="995690" rtl="0" eaLnBrk="1" latinLnBrk="0" hangingPunct="1">
              <a:lnSpc>
                <a:spcPct val="110000"/>
              </a:lnSpc>
              <a:spcBef>
                <a:spcPts val="0"/>
              </a:spcBef>
              <a:spcAft>
                <a:spcPts val="600"/>
              </a:spcAft>
              <a:buClr>
                <a:schemeClr val="tx1"/>
              </a:buClr>
              <a:buFont typeface="Arial" panose="020B0604020202020204" pitchFamily="34" charset="0"/>
              <a:buChar char="»"/>
              <a:defRPr sz="900" kern="1200" baseline="0">
                <a:solidFill>
                  <a:schemeClr val="tx1"/>
                </a:solidFill>
                <a:latin typeface="+mn-lt"/>
                <a:ea typeface="+mn-ea"/>
                <a:cs typeface="+mn-cs"/>
              </a:defRPr>
            </a:lvl5pPr>
            <a:lvl6pPr marL="0" indent="0" algn="l" defTabSz="995690" rtl="0" eaLnBrk="1" latinLnBrk="0" hangingPunct="1">
              <a:lnSpc>
                <a:spcPct val="110000"/>
              </a:lnSpc>
              <a:spcBef>
                <a:spcPts val="0"/>
              </a:spcBef>
              <a:spcAft>
                <a:spcPts val="600"/>
              </a:spcAft>
              <a:buClr>
                <a:schemeClr val="accent5"/>
              </a:buClr>
              <a:buFont typeface="Arial" panose="020B0604020202020204" pitchFamily="34" charset="0"/>
              <a:buNone/>
              <a:defRPr sz="1100" b="0" kern="1200">
                <a:solidFill>
                  <a:schemeClr val="accent1"/>
                </a:solidFill>
                <a:latin typeface="+mn-lt"/>
                <a:ea typeface="+mn-ea"/>
                <a:cs typeface="+mn-cs"/>
              </a:defRPr>
            </a:lvl6pPr>
            <a:lvl7pPr marL="177800" indent="-177800" algn="l" defTabSz="995690" rtl="0" eaLnBrk="1" latinLnBrk="0" hangingPunct="1">
              <a:lnSpc>
                <a:spcPct val="110000"/>
              </a:lnSpc>
              <a:spcBef>
                <a:spcPts val="0"/>
              </a:spcBef>
              <a:spcAft>
                <a:spcPts val="600"/>
              </a:spcAft>
              <a:buClr>
                <a:schemeClr val="tx1"/>
              </a:buClr>
              <a:buFont typeface="+mj-lt"/>
              <a:buAutoNum type="arabicPeriod"/>
              <a:defRPr sz="900" b="0" kern="1200">
                <a:solidFill>
                  <a:schemeClr val="tx1"/>
                </a:solidFill>
                <a:latin typeface="+mj-lt"/>
                <a:ea typeface="+mn-ea"/>
                <a:cs typeface="+mn-cs"/>
              </a:defRPr>
            </a:lvl7pPr>
            <a:lvl8pPr marL="358775" indent="-180975" algn="l" defTabSz="995690" rtl="0" eaLnBrk="1" latinLnBrk="0" hangingPunct="1">
              <a:lnSpc>
                <a:spcPct val="110000"/>
              </a:lnSpc>
              <a:spcBef>
                <a:spcPts val="0"/>
              </a:spcBef>
              <a:spcAft>
                <a:spcPts val="600"/>
              </a:spcAft>
              <a:buClr>
                <a:schemeClr val="tx1"/>
              </a:buClr>
              <a:buFont typeface="+mj-lt"/>
              <a:buAutoNum type="alphaLcPeriod"/>
              <a:defRPr sz="900" kern="1200" baseline="0">
                <a:solidFill>
                  <a:schemeClr val="tx1"/>
                </a:solidFill>
                <a:latin typeface="+mn-lt"/>
                <a:ea typeface="+mn-ea"/>
                <a:cs typeface="+mn-cs"/>
              </a:defRPr>
            </a:lvl8pPr>
            <a:lvl9pPr marL="552450" indent="-190500" algn="l" defTabSz="995690" rtl="0" eaLnBrk="1" latinLnBrk="0" hangingPunct="1">
              <a:lnSpc>
                <a:spcPct val="110000"/>
              </a:lnSpc>
              <a:spcBef>
                <a:spcPts val="0"/>
              </a:spcBef>
              <a:spcAft>
                <a:spcPts val="600"/>
              </a:spcAft>
              <a:buClr>
                <a:schemeClr val="tx1"/>
              </a:buClr>
              <a:buFont typeface="+mj-lt"/>
              <a:buAutoNum type="romanLcPeriod"/>
              <a:defRPr sz="900" kern="1200" baseline="0">
                <a:solidFill>
                  <a:schemeClr val="tx1"/>
                </a:solidFill>
                <a:latin typeface="+mn-lt"/>
                <a:ea typeface="+mn-ea"/>
                <a:cs typeface="+mn-cs"/>
              </a:defRPr>
            </a:lvl9pPr>
          </a:lstStyle>
          <a:p>
            <a:pPr algn="just"/>
            <a:r>
              <a:rPr lang="en-US" sz="600" dirty="0">
                <a:solidFill>
                  <a:schemeClr val="bg1"/>
                </a:solidFill>
                <a:latin typeface="Gotham" panose="02000604040000020004" pitchFamily="2" charset="0"/>
                <a:cs typeface="Gotham Book" pitchFamily="50" charset="0"/>
              </a:rPr>
              <a:t>Veritas Brown LLC is a third-party non-owned affiliate of Cushman &amp; Wakefield (C&amp;W), licensed by C&amp;W to use the Cushman &amp; Wakefield brand and trademarks. Accordingly, this engagement is with Veritas Brown and not with any member of the Cushman &amp; Wakefield group of companies. Whilst Veritas Brown carries out real estate services in accordance with C&amp;W's best practice guidelines, Veritas Brown's work in carrying out this engagement will be undertaken independently of C&amp;W and accordingly, C&amp;W accepts no responsibility for the services provided by Veritas Brown, which are not underwritten or guaranteed by C&amp;W</a:t>
            </a:r>
            <a:endParaRPr lang="en-NZ" sz="600" dirty="0">
              <a:solidFill>
                <a:schemeClr val="bg1"/>
              </a:solidFill>
              <a:latin typeface="Gotham" panose="02000604040000020004" pitchFamily="2" charset="0"/>
              <a:cs typeface="Gotham Book" pitchFamily="50" charset="0"/>
            </a:endParaRPr>
          </a:p>
        </p:txBody>
      </p:sp>
      <p:sp>
        <p:nvSpPr>
          <p:cNvPr id="21" name="object 52">
            <a:extLst>
              <a:ext uri="{FF2B5EF4-FFF2-40B4-BE49-F238E27FC236}">
                <a16:creationId xmlns:a16="http://schemas.microsoft.com/office/drawing/2014/main" id="{1EDEFDF1-5123-43F5-844A-841673BDE77D}"/>
              </a:ext>
            </a:extLst>
          </p:cNvPr>
          <p:cNvSpPr/>
          <p:nvPr/>
        </p:nvSpPr>
        <p:spPr>
          <a:xfrm>
            <a:off x="0" y="5394959"/>
            <a:ext cx="0" cy="4663440"/>
          </a:xfrm>
          <a:custGeom>
            <a:avLst/>
            <a:gdLst/>
            <a:ahLst/>
            <a:cxnLst/>
            <a:rect l="l" t="t" r="r" b="b"/>
            <a:pathLst>
              <a:path h="4663440">
                <a:moveTo>
                  <a:pt x="0" y="0"/>
                </a:moveTo>
                <a:lnTo>
                  <a:pt x="0" y="4663440"/>
                </a:lnTo>
              </a:path>
            </a:pathLst>
          </a:custGeom>
          <a:ln w="3175">
            <a:solidFill>
              <a:srgbClr val="000000"/>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7E55D3A-CB13-4E97-8EE2-0E36FFF19D3E}"/>
              </a:ext>
            </a:extLst>
          </p:cNvPr>
          <p:cNvPicPr>
            <a:picLocks noChangeAspect="1"/>
          </p:cNvPicPr>
          <p:nvPr/>
        </p:nvPicPr>
        <p:blipFill rotWithShape="1">
          <a:blip r:embed="rId3">
            <a:extLst>
              <a:ext uri="{28A0092B-C50C-407E-A947-70E740481C1C}">
                <a14:useLocalDpi xmlns:a14="http://schemas.microsoft.com/office/drawing/2010/main" val="0"/>
              </a:ext>
            </a:extLst>
          </a:blip>
          <a:srcRect l="79070" b="19697"/>
          <a:stretch/>
        </p:blipFill>
        <p:spPr>
          <a:xfrm>
            <a:off x="0" y="0"/>
            <a:ext cx="2057400" cy="10188286"/>
          </a:xfrm>
          <a:prstGeom prst="rect">
            <a:avLst/>
          </a:prstGeom>
        </p:spPr>
      </p:pic>
      <p:sp>
        <p:nvSpPr>
          <p:cNvPr id="7" name="Rectangle 6">
            <a:extLst>
              <a:ext uri="{FF2B5EF4-FFF2-40B4-BE49-F238E27FC236}">
                <a16:creationId xmlns:a16="http://schemas.microsoft.com/office/drawing/2014/main" id="{893B7808-0B2B-4923-8511-00FC0F554AD2}"/>
              </a:ext>
            </a:extLst>
          </p:cNvPr>
          <p:cNvSpPr/>
          <p:nvPr/>
        </p:nvSpPr>
        <p:spPr>
          <a:xfrm>
            <a:off x="0" y="2438400"/>
            <a:ext cx="7772400" cy="5867400"/>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8BDB320-CEF0-064C-942E-0063516D2F7E}"/>
              </a:ext>
            </a:extLst>
          </p:cNvPr>
          <p:cNvSpPr txBox="1"/>
          <p:nvPr/>
        </p:nvSpPr>
        <p:spPr>
          <a:xfrm>
            <a:off x="5943600" y="9296399"/>
            <a:ext cx="1219200" cy="246221"/>
          </a:xfrm>
          <a:prstGeom prst="rect">
            <a:avLst/>
          </a:prstGeom>
          <a:noFill/>
        </p:spPr>
        <p:txBody>
          <a:bodyPr wrap="square" rtlCol="0">
            <a:spAutoFit/>
          </a:bodyPr>
          <a:lstStyle/>
          <a:p>
            <a:pPr algn="r"/>
            <a:r>
              <a:rPr lang="en-GE" sz="1000" dirty="0">
                <a:solidFill>
                  <a:schemeClr val="bg1">
                    <a:lumMod val="50000"/>
                  </a:schemeClr>
                </a:solidFill>
                <a:latin typeface="Arial" panose="020B0604020202020204" pitchFamily="34" charset="0"/>
                <a:cs typeface="Arial" panose="020B0604020202020204" pitchFamily="34" charset="0"/>
              </a:rPr>
              <a:t>2</a:t>
            </a:r>
          </a:p>
        </p:txBody>
      </p:sp>
      <p:sp>
        <p:nvSpPr>
          <p:cNvPr id="11" name="Rectangle 10">
            <a:extLst>
              <a:ext uri="{FF2B5EF4-FFF2-40B4-BE49-F238E27FC236}">
                <a16:creationId xmlns:a16="http://schemas.microsoft.com/office/drawing/2014/main" id="{04FF14DE-A2A6-4BE4-9C23-26803307C0B5}"/>
              </a:ext>
            </a:extLst>
          </p:cNvPr>
          <p:cNvSpPr/>
          <p:nvPr/>
        </p:nvSpPr>
        <p:spPr>
          <a:xfrm>
            <a:off x="2362200" y="2625194"/>
            <a:ext cx="4953000" cy="5493812"/>
          </a:xfrm>
          <a:prstGeom prst="rect">
            <a:avLst/>
          </a:prstGeom>
        </p:spPr>
        <p:txBody>
          <a:bodyPr wrap="square">
            <a:spAutoFit/>
          </a:bodyPr>
          <a:lstStyle/>
          <a:p>
            <a:r>
              <a:rPr lang="en-US" sz="1300" i="1" dirty="0">
                <a:solidFill>
                  <a:schemeClr val="bg1">
                    <a:lumMod val="50000"/>
                  </a:schemeClr>
                </a:solidFill>
                <a:latin typeface="Georgia" panose="02040502050405090303" pitchFamily="18" charset="0"/>
              </a:rPr>
              <a:t>In line with ongoing sustainability activism and the leading role that real estate can play contributing to environmental conservation, we are offering a series of articles, in which we will be reviewing the importance of greener orientation and sustainability in Real Estate, green buildings, sustainable materials and practices, financial benefits of eco-friendly buildings, and lastly we will be touching upon greenness trends in Georgia to assess where real estate stands in the country on the road to sustainability. </a:t>
            </a:r>
            <a:endParaRPr lang="en-US" sz="1300" dirty="0">
              <a:solidFill>
                <a:schemeClr val="bg1">
                  <a:lumMod val="50000"/>
                </a:schemeClr>
              </a:solidFill>
              <a:latin typeface="Georgia" panose="02040502050405090303" pitchFamily="18" charset="0"/>
            </a:endParaRPr>
          </a:p>
          <a:p>
            <a:r>
              <a:rPr lang="en-US" sz="1300" i="1" dirty="0">
                <a:solidFill>
                  <a:schemeClr val="bg1">
                    <a:lumMod val="50000"/>
                  </a:schemeClr>
                </a:solidFill>
                <a:latin typeface="Georgia" panose="02040502050405090303" pitchFamily="18" charset="0"/>
              </a:rPr>
              <a:t> </a:t>
            </a:r>
            <a:endParaRPr lang="en-US" sz="1300" dirty="0">
              <a:solidFill>
                <a:schemeClr val="bg1">
                  <a:lumMod val="50000"/>
                </a:schemeClr>
              </a:solidFill>
              <a:latin typeface="Georgia" panose="02040502050405090303" pitchFamily="18" charset="0"/>
            </a:endParaRPr>
          </a:p>
          <a:p>
            <a:r>
              <a:rPr lang="en-US" sz="1300" i="1" dirty="0">
                <a:solidFill>
                  <a:schemeClr val="bg1">
                    <a:lumMod val="50000"/>
                  </a:schemeClr>
                </a:solidFill>
                <a:latin typeface="Georgia" panose="02040502050405090303" pitchFamily="18" charset="0"/>
              </a:rPr>
              <a:t>In our previous articles we explained the importance of sustainability and green buildings, and introduced LEED system. We explained how to get LEED certificate, and reviewed its assessment areas and sustainable building materials. We also showed LEED from investors’ perspective - financial gains associated with it and other monetary impetus for going green. </a:t>
            </a:r>
            <a:r>
              <a:rPr lang="en-GB" sz="1300" i="1" dirty="0">
                <a:solidFill>
                  <a:schemeClr val="bg1">
                    <a:lumMod val="50000"/>
                  </a:schemeClr>
                </a:solidFill>
                <a:latin typeface="Georgia" panose="02040502050405090303" pitchFamily="18" charset="0"/>
              </a:rPr>
              <a:t>We also introduced </a:t>
            </a:r>
            <a:r>
              <a:rPr lang="en-US" sz="1300" i="1" dirty="0">
                <a:solidFill>
                  <a:schemeClr val="bg1">
                    <a:lumMod val="50000"/>
                  </a:schemeClr>
                </a:solidFill>
                <a:latin typeface="Georgia" panose="02040502050405090303" pitchFamily="18" charset="0"/>
              </a:rPr>
              <a:t>energy efficient, ecological, affordable, and comfortable construction concept - Passive House, its guiding principles and advantages. </a:t>
            </a:r>
            <a:endParaRPr lang="en-US" sz="1300" dirty="0">
              <a:solidFill>
                <a:schemeClr val="bg1">
                  <a:lumMod val="50000"/>
                </a:schemeClr>
              </a:solidFill>
              <a:latin typeface="Georgia" panose="02040502050405090303" pitchFamily="18" charset="0"/>
            </a:endParaRPr>
          </a:p>
          <a:p>
            <a:r>
              <a:rPr lang="en-US" sz="1300" i="1" dirty="0">
                <a:solidFill>
                  <a:schemeClr val="bg1">
                    <a:lumMod val="50000"/>
                  </a:schemeClr>
                </a:solidFill>
                <a:latin typeface="Georgia" panose="02040502050405090303" pitchFamily="18" charset="0"/>
              </a:rPr>
              <a:t> </a:t>
            </a:r>
            <a:endParaRPr lang="en-US" sz="1300" dirty="0">
              <a:solidFill>
                <a:schemeClr val="bg1">
                  <a:lumMod val="50000"/>
                </a:schemeClr>
              </a:solidFill>
              <a:latin typeface="Georgia" panose="02040502050405090303" pitchFamily="18" charset="0"/>
            </a:endParaRPr>
          </a:p>
          <a:p>
            <a:r>
              <a:rPr lang="en-US" sz="1300" i="1" dirty="0">
                <a:solidFill>
                  <a:schemeClr val="bg1">
                    <a:lumMod val="50000"/>
                  </a:schemeClr>
                </a:solidFill>
                <a:latin typeface="Georgia" panose="02040502050405090303" pitchFamily="18" charset="0"/>
              </a:rPr>
              <a:t>In this article we will briefly explain </a:t>
            </a:r>
            <a:r>
              <a:rPr lang="en-GB" sz="1300" dirty="0">
                <a:solidFill>
                  <a:schemeClr val="bg1">
                    <a:lumMod val="50000"/>
                  </a:schemeClr>
                </a:solidFill>
                <a:latin typeface="Georgia" panose="02040502050405090303" pitchFamily="18" charset="0"/>
              </a:rPr>
              <a:t>3 widely-accepted and highly popular </a:t>
            </a:r>
            <a:r>
              <a:rPr lang="en-US" sz="1300" dirty="0">
                <a:solidFill>
                  <a:schemeClr val="bg1">
                    <a:lumMod val="50000"/>
                  </a:schemeClr>
                </a:solidFill>
                <a:latin typeface="Georgia" panose="02040502050405090303" pitchFamily="18" charset="0"/>
              </a:rPr>
              <a:t>third-party certifications, besides LEED and Passive House Standard, that validate green features of green buildings. Specifically, we will touch upon the working principles and advantages of BREEAM, Energy Star and Energy Performance Certification systems, and present relevant case studies. </a:t>
            </a:r>
          </a:p>
        </p:txBody>
      </p:sp>
      <p:sp>
        <p:nvSpPr>
          <p:cNvPr id="12" name="Rectangle 11">
            <a:extLst>
              <a:ext uri="{FF2B5EF4-FFF2-40B4-BE49-F238E27FC236}">
                <a16:creationId xmlns:a16="http://schemas.microsoft.com/office/drawing/2014/main" id="{4ABAEC12-563E-4DCB-A950-6DE4A7D1C980}"/>
              </a:ext>
            </a:extLst>
          </p:cNvPr>
          <p:cNvSpPr/>
          <p:nvPr/>
        </p:nvSpPr>
        <p:spPr>
          <a:xfrm>
            <a:off x="2362200" y="8931813"/>
            <a:ext cx="6629400" cy="430887"/>
          </a:xfrm>
          <a:prstGeom prst="rect">
            <a:avLst/>
          </a:prstGeom>
        </p:spPr>
        <p:txBody>
          <a:bodyPr wrap="square">
            <a:spAutoFit/>
          </a:bodyPr>
          <a:lstStyle/>
          <a:p>
            <a:r>
              <a:rPr lang="en-US" sz="1050" i="1" dirty="0">
                <a:solidFill>
                  <a:schemeClr val="bg1">
                    <a:lumMod val="50000"/>
                  </a:schemeClr>
                </a:solidFill>
                <a:latin typeface="Georgia" panose="02040502050405090303" pitchFamily="18" charset="0"/>
                <a:ea typeface="Times New Roman" panose="02020603050405020304" pitchFamily="18" charset="0"/>
              </a:rPr>
              <a:t>The series is published every week and can be found at: </a:t>
            </a:r>
          </a:p>
          <a:p>
            <a:r>
              <a:rPr lang="en-US" sz="1050" b="1" i="1" dirty="0">
                <a:solidFill>
                  <a:srgbClr val="ADBE32"/>
                </a:solidFill>
                <a:latin typeface="Georgia" panose="02040502050405090303" pitchFamily="18" charset="0"/>
                <a:ea typeface="Times New Roman" panose="02020603050405020304" pitchFamily="18" charset="0"/>
              </a:rPr>
              <a:t>www.cushwake.ge</a:t>
            </a:r>
            <a:endParaRPr lang="en-US" sz="1050" b="1" dirty="0">
              <a:solidFill>
                <a:srgbClr val="ADBE32"/>
              </a:solidFill>
              <a:latin typeface="Georgia" panose="02040502050405090303" pitchFamily="18" charset="0"/>
              <a:ea typeface="Times New Roman" panose="02020603050405020304" pitchFamily="18" charset="0"/>
            </a:endParaRPr>
          </a:p>
        </p:txBody>
      </p:sp>
      <p:graphicFrame>
        <p:nvGraphicFramePr>
          <p:cNvPr id="8" name="Object 7">
            <a:extLst>
              <a:ext uri="{FF2B5EF4-FFF2-40B4-BE49-F238E27FC236}">
                <a16:creationId xmlns:a16="http://schemas.microsoft.com/office/drawing/2014/main" id="{B6E147B0-F5EA-489E-911E-A6606312E458}"/>
              </a:ext>
            </a:extLst>
          </p:cNvPr>
          <p:cNvGraphicFramePr>
            <a:graphicFrameLocks noChangeAspect="1"/>
          </p:cNvGraphicFramePr>
          <p:nvPr>
            <p:extLst>
              <p:ext uri="{D42A27DB-BD31-4B8C-83A1-F6EECF244321}">
                <p14:modId xmlns:p14="http://schemas.microsoft.com/office/powerpoint/2010/main" val="3078420589"/>
              </p:ext>
            </p:extLst>
          </p:nvPr>
        </p:nvGraphicFramePr>
        <p:xfrm>
          <a:off x="2507455" y="1195607"/>
          <a:ext cx="995363" cy="949325"/>
        </p:xfrm>
        <a:graphic>
          <a:graphicData uri="http://schemas.openxmlformats.org/presentationml/2006/ole">
            <mc:AlternateContent xmlns:mc="http://schemas.openxmlformats.org/markup-compatibility/2006">
              <mc:Choice xmlns:v="urn:schemas-microsoft-com:vml" Requires="v">
                <p:oleObj spid="_x0000_s4110" name="CorelDRAW" r:id="rId4" imgW="1019520" imgH="962640" progId="CorelDraw.Graphic.22">
                  <p:embed/>
                </p:oleObj>
              </mc:Choice>
              <mc:Fallback>
                <p:oleObj name="CorelDRAW" r:id="rId4" imgW="1019520" imgH="962640" progId="CorelDraw.Graphic.22">
                  <p:embed/>
                  <p:pic>
                    <p:nvPicPr>
                      <p:cNvPr id="9" name="Object 8">
                        <a:extLst>
                          <a:ext uri="{FF2B5EF4-FFF2-40B4-BE49-F238E27FC236}">
                            <a16:creationId xmlns:a16="http://schemas.microsoft.com/office/drawing/2014/main" id="{86DDCA8C-58BF-4B07-9E9A-4A9A26813FDE}"/>
                          </a:ext>
                        </a:extLst>
                      </p:cNvPr>
                      <p:cNvPicPr/>
                      <p:nvPr/>
                    </p:nvPicPr>
                    <p:blipFill>
                      <a:blip r:embed="rId5"/>
                      <a:stretch>
                        <a:fillRect/>
                      </a:stretch>
                    </p:blipFill>
                    <p:spPr>
                      <a:xfrm>
                        <a:off x="2507455" y="1195607"/>
                        <a:ext cx="995363" cy="949325"/>
                      </a:xfrm>
                      <a:prstGeom prst="rect">
                        <a:avLst/>
                      </a:prstGeom>
                    </p:spPr>
                  </p:pic>
                </p:oleObj>
              </mc:Fallback>
            </mc:AlternateContent>
          </a:graphicData>
        </a:graphic>
      </p:graphicFrame>
    </p:spTree>
    <p:extLst>
      <p:ext uri="{BB962C8B-B14F-4D97-AF65-F5344CB8AC3E}">
        <p14:creationId xmlns:p14="http://schemas.microsoft.com/office/powerpoint/2010/main" val="246618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F81FCB-7B66-47D0-9326-D094444C469F}"/>
              </a:ext>
            </a:extLst>
          </p:cNvPr>
          <p:cNvPicPr>
            <a:picLocks noChangeAspect="1"/>
          </p:cNvPicPr>
          <p:nvPr/>
        </p:nvPicPr>
        <p:blipFill rotWithShape="1">
          <a:blip r:embed="rId3">
            <a:extLst>
              <a:ext uri="{28A0092B-C50C-407E-A947-70E740481C1C}">
                <a14:useLocalDpi xmlns:a14="http://schemas.microsoft.com/office/drawing/2010/main" val="0"/>
              </a:ext>
            </a:extLst>
          </a:blip>
          <a:srcRect l="1" r="53886"/>
          <a:stretch/>
        </p:blipFill>
        <p:spPr>
          <a:xfrm>
            <a:off x="3733800" y="0"/>
            <a:ext cx="4038600" cy="10058400"/>
          </a:xfrm>
          <a:prstGeom prst="rect">
            <a:avLst/>
          </a:prstGeom>
        </p:spPr>
      </p:pic>
      <p:sp>
        <p:nvSpPr>
          <p:cNvPr id="161" name="object 13">
            <a:extLst>
              <a:ext uri="{FF2B5EF4-FFF2-40B4-BE49-F238E27FC236}">
                <a16:creationId xmlns:a16="http://schemas.microsoft.com/office/drawing/2014/main" id="{45F3F2F9-AD5A-40A0-B9E1-DDADBC45C5C6}"/>
              </a:ext>
            </a:extLst>
          </p:cNvPr>
          <p:cNvSpPr/>
          <p:nvPr/>
        </p:nvSpPr>
        <p:spPr>
          <a:xfrm flipH="1">
            <a:off x="3420085" y="0"/>
            <a:ext cx="170230" cy="10096799"/>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6" name="Rectangle 5">
            <a:extLst>
              <a:ext uri="{FF2B5EF4-FFF2-40B4-BE49-F238E27FC236}">
                <a16:creationId xmlns:a16="http://schemas.microsoft.com/office/drawing/2014/main" id="{26AECC91-9A82-4364-B817-39B7963798E7}"/>
              </a:ext>
            </a:extLst>
          </p:cNvPr>
          <p:cNvSpPr/>
          <p:nvPr/>
        </p:nvSpPr>
        <p:spPr>
          <a:xfrm>
            <a:off x="374679" y="739914"/>
            <a:ext cx="2462534" cy="707886"/>
          </a:xfrm>
          <a:prstGeom prst="rect">
            <a:avLst/>
          </a:prstGeom>
        </p:spPr>
        <p:txBody>
          <a:bodyPr wrap="none">
            <a:spAutoFit/>
          </a:bodyPr>
          <a:lstStyle/>
          <a:p>
            <a:pPr algn="just">
              <a:spcAft>
                <a:spcPts val="0"/>
              </a:spcAft>
            </a:pPr>
            <a:r>
              <a:rPr lang="en-US" sz="4000" b="1" dirty="0">
                <a:solidFill>
                  <a:srgbClr val="ADBE32"/>
                </a:solidFill>
                <a:latin typeface="Gotham" panose="02000604040000020004" pitchFamily="2" charset="0"/>
                <a:ea typeface="Arial" panose="020B0604020202020204" pitchFamily="34" charset="0"/>
                <a:cs typeface="Arial" panose="020B0604020202020204" pitchFamily="34" charset="0"/>
              </a:rPr>
              <a:t>BREEAM</a:t>
            </a:r>
            <a:endParaRPr lang="en-US" sz="4400" dirty="0">
              <a:solidFill>
                <a:srgbClr val="ADBE32"/>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F8F0DAAF-C4A5-4E43-AD8E-F51595D4B50C}"/>
              </a:ext>
            </a:extLst>
          </p:cNvPr>
          <p:cNvSpPr/>
          <p:nvPr/>
        </p:nvSpPr>
        <p:spPr>
          <a:xfrm>
            <a:off x="400079" y="1599021"/>
            <a:ext cx="2895600" cy="7517443"/>
          </a:xfrm>
          <a:prstGeom prst="rect">
            <a:avLst/>
          </a:prstGeom>
        </p:spPr>
        <p:txBody>
          <a:bodyPr wrap="square">
            <a:spAutoFit/>
          </a:bodyPr>
          <a:lstStyle/>
          <a:p>
            <a:pPr>
              <a:spcBef>
                <a:spcPts val="600"/>
              </a:spcBef>
              <a:spcAft>
                <a:spcPts val="600"/>
              </a:spcAft>
            </a:pPr>
            <a:r>
              <a:rPr lang="en-US" sz="1250" dirty="0">
                <a:solidFill>
                  <a:srgbClr val="696B6B"/>
                </a:solidFill>
                <a:latin typeface="Gotham" panose="02000604040000020004" pitchFamily="2" charset="0"/>
                <a:ea typeface="Times New Roman" panose="02020603050405020304" pitchFamily="18" charset="0"/>
                <a:cs typeface="Arial" panose="020B0604020202020204" pitchFamily="34" charset="0"/>
              </a:rPr>
              <a:t>BREEAM - Building Research Establishment Environmental Assessment Methodology - is a globally accepted program that indicates a building was designed and constructed to a certain level of environmental responsibility. </a:t>
            </a:r>
            <a:r>
              <a:rPr lang="en-US" sz="1250" dirty="0">
                <a:solidFill>
                  <a:srgbClr val="696B6B"/>
                </a:solidFill>
                <a:latin typeface="Gotham" panose="02000604040000020004" pitchFamily="2" charset="0"/>
                <a:ea typeface="Arial" panose="020B0604020202020204" pitchFamily="34" charset="0"/>
                <a:cs typeface="Arial" panose="020B0604020202020204" pitchFamily="34" charset="0"/>
              </a:rPr>
              <a:t>This methodology is widely approved in the UK, and notably, represents the oldest method of assessing, rating and certifying a building’s environmental sustainability.</a:t>
            </a:r>
            <a:r>
              <a:rPr lang="en-US" sz="1250" dirty="0">
                <a:solidFill>
                  <a:srgbClr val="696B6B"/>
                </a:solidFill>
                <a:latin typeface="Gotham" panose="02000604040000020004" pitchFamily="2" charset="0"/>
                <a:ea typeface="Times New Roman" panose="02020603050405020304" pitchFamily="18" charset="0"/>
                <a:cs typeface="Arial" panose="020B0604020202020204" pitchFamily="34" charset="0"/>
              </a:rPr>
              <a:t> Globally, there are over 540,000 buildings with BREEAM certificate and more than two million registered for assessment.</a:t>
            </a:r>
            <a:endParaRPr lang="en-US" sz="1250" dirty="0">
              <a:latin typeface="Times New Roman" panose="02020603050405020304" pitchFamily="18" charset="0"/>
              <a:ea typeface="Times New Roman" panose="02020603050405020304" pitchFamily="18" charset="0"/>
            </a:endParaRPr>
          </a:p>
          <a:p>
            <a:pPr>
              <a:spcBef>
                <a:spcPts val="600"/>
              </a:spcBef>
              <a:spcAft>
                <a:spcPts val="600"/>
              </a:spcAft>
            </a:pPr>
            <a:r>
              <a:rPr lang="en-US" sz="1250" dirty="0">
                <a:solidFill>
                  <a:srgbClr val="696B6B"/>
                </a:solidFill>
                <a:latin typeface="Gotham" panose="02000604040000020004" pitchFamily="2" charset="0"/>
                <a:ea typeface="Arial" panose="020B0604020202020204" pitchFamily="34" charset="0"/>
                <a:cs typeface="Arial" panose="020B0604020202020204" pitchFamily="34" charset="0"/>
              </a:rPr>
              <a:t>In order to award a certification to a building, BREEAM incorporates </a:t>
            </a:r>
            <a:r>
              <a:rPr lang="en-US" sz="1250" dirty="0">
                <a:solidFill>
                  <a:srgbClr val="696B6B"/>
                </a:solidFill>
                <a:latin typeface="Gotham" panose="02000604040000020004" pitchFamily="2" charset="0"/>
                <a:ea typeface="Times New Roman" panose="02020603050405020304" pitchFamily="18" charset="0"/>
                <a:cs typeface="Arial" panose="020B0604020202020204" pitchFamily="34" charset="0"/>
              </a:rPr>
              <a:t>licensed assessors who examine whether the building meets the credit criteria or not;</a:t>
            </a:r>
            <a:r>
              <a:rPr lang="en-US" sz="1250" dirty="0">
                <a:solidFill>
                  <a:srgbClr val="696B6B"/>
                </a:solidFill>
                <a:latin typeface="Gotham" panose="02000604040000020004" pitchFamily="2" charset="0"/>
                <a:ea typeface="Arial" panose="020B0604020202020204" pitchFamily="34" charset="0"/>
                <a:cs typeface="Arial" panose="020B0604020202020204" pitchFamily="34" charset="0"/>
              </a:rPr>
              <a:t> if </a:t>
            </a:r>
            <a:r>
              <a:rPr lang="en-US" sz="1250" dirty="0">
                <a:solidFill>
                  <a:srgbClr val="696B6B"/>
                </a:solidFill>
                <a:latin typeface="Gotham" panose="02000604040000020004" pitchFamily="2" charset="0"/>
                <a:ea typeface="Times New Roman" panose="02020603050405020304" pitchFamily="18" charset="0"/>
                <a:cs typeface="Arial" panose="020B0604020202020204" pitchFamily="34" charset="0"/>
              </a:rPr>
              <a:t>the building fulfills its requirements, BREEAM accreditation is issued.</a:t>
            </a:r>
            <a:r>
              <a:rPr lang="en-US" sz="1250" dirty="0">
                <a:solidFill>
                  <a:srgbClr val="696B6B"/>
                </a:solidFill>
                <a:latin typeface="Gotham" panose="02000604040000020004" pitchFamily="2" charset="0"/>
                <a:ea typeface="Arial" panose="020B0604020202020204" pitchFamily="34" charset="0"/>
                <a:cs typeface="Arial" panose="020B0604020202020204" pitchFamily="34" charset="0"/>
              </a:rPr>
              <a:t>  </a:t>
            </a:r>
            <a:endParaRPr lang="en-US" sz="1250" dirty="0">
              <a:latin typeface="Times New Roman" panose="02020603050405020304" pitchFamily="18" charset="0"/>
              <a:ea typeface="Times New Roman" panose="02020603050405020304" pitchFamily="18" charset="0"/>
            </a:endParaRPr>
          </a:p>
          <a:p>
            <a:pPr>
              <a:spcBef>
                <a:spcPts val="600"/>
              </a:spcBef>
              <a:spcAft>
                <a:spcPts val="600"/>
              </a:spcAft>
            </a:pPr>
            <a:r>
              <a:rPr lang="en-GB" sz="1250" dirty="0">
                <a:solidFill>
                  <a:srgbClr val="696B6B"/>
                </a:solidFill>
                <a:latin typeface="Gotham" panose="02000604040000020004" pitchFamily="2" charset="0"/>
                <a:ea typeface="Times New Roman" panose="02020603050405020304" pitchFamily="18" charset="0"/>
                <a:cs typeface="Arial" panose="020B0604020202020204" pitchFamily="34" charset="0"/>
              </a:rPr>
              <a:t>To get BREEAM certification, projects are assessed on the basis of several categories, which address the factors influencing conservation of environment, such as carbon emissions reduction, low impact and durable design, resilience, adaptation to climate, protecting biodiversity. Each category, listed below, has individual weightings differing by project type:</a:t>
            </a:r>
            <a:r>
              <a:rPr lang="en-GB" sz="1250" dirty="0">
                <a:solidFill>
                  <a:srgbClr val="696B6B"/>
                </a:solidFill>
                <a:latin typeface="Gotham" panose="02000604040000020004" pitchFamily="2" charset="0"/>
                <a:ea typeface="Times New Roman" panose="02020603050405020304" pitchFamily="18" charset="0"/>
              </a:rPr>
              <a:t> </a:t>
            </a:r>
            <a:endParaRPr lang="en-US" sz="125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FD9CD608-275A-4238-B372-D0BCCE0E0FB3}"/>
              </a:ext>
            </a:extLst>
          </p:cNvPr>
          <p:cNvSpPr/>
          <p:nvPr/>
        </p:nvSpPr>
        <p:spPr>
          <a:xfrm>
            <a:off x="3733798" y="0"/>
            <a:ext cx="4038599" cy="100584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7B46A6-AF95-45DA-857B-FD4E394BACB2}"/>
              </a:ext>
            </a:extLst>
          </p:cNvPr>
          <p:cNvSpPr/>
          <p:nvPr/>
        </p:nvSpPr>
        <p:spPr>
          <a:xfrm>
            <a:off x="4108472" y="1447800"/>
            <a:ext cx="3289249" cy="6958187"/>
          </a:xfrm>
          <a:prstGeom prst="rect">
            <a:avLst/>
          </a:prstGeom>
        </p:spPr>
        <p:txBody>
          <a:bodyPr wrap="square">
            <a:spAutoFit/>
          </a:bodyPr>
          <a:lstStyle/>
          <a:p>
            <a:pPr marL="171450" indent="-171450">
              <a:spcAft>
                <a:spcPts val="0"/>
              </a:spcAft>
              <a:buFont typeface="Arial" panose="020B0604020202020204" pitchFamily="34" charset="0"/>
              <a:buChar char="•"/>
            </a:pPr>
            <a:r>
              <a:rPr lang="en-GB" sz="1300" b="1" dirty="0">
                <a:solidFill>
                  <a:schemeClr val="bg1"/>
                </a:solidFill>
                <a:latin typeface="Gotham" panose="02000604040000020004" pitchFamily="2" charset="0"/>
                <a:ea typeface="Times New Roman" panose="02020603050405020304" pitchFamily="18" charset="0"/>
                <a:cs typeface="Arial" panose="020B0604020202020204" pitchFamily="34" charset="0"/>
              </a:rPr>
              <a:t> </a:t>
            </a: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Management (adoption of sustainable management practices)</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Health and well-being (comfort, health and safety of occupants)</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Energy (sustainable use of energy)</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Transport (accessibility of public transport)</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Water (sustainable water use, reduced water consumption)</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Materials (reduced impact of construction materials)</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Waste (improved waste management, reduced &amp; reused construction waste)</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Land use and ecology (sustainable land use, habitat protection)</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Pollution (control pollution, reduced surface water run-off)</a:t>
            </a:r>
            <a:endParaRPr lang="en-US" sz="1300" b="1" dirty="0">
              <a:solidFill>
                <a:schemeClr val="bg1"/>
              </a:solidFill>
              <a:latin typeface="Times New Roman" panose="02020603050405020304" pitchFamily="18" charset="0"/>
              <a:ea typeface="Times New Roman" panose="02020603050405020304" pitchFamily="18" charset="0"/>
            </a:endParaRPr>
          </a:p>
          <a:p>
            <a:pPr marL="171450" lvl="0" indent="-171450">
              <a:lnSpc>
                <a:spcPct val="150000"/>
              </a:lnSpc>
              <a:spcAft>
                <a:spcPts val="0"/>
              </a:spcAft>
              <a:buFont typeface="Arial" panose="020B0604020202020204" pitchFamily="34" charset="0"/>
              <a:buChar char="•"/>
            </a:pPr>
            <a:r>
              <a:rPr lang="en-GB" sz="1300" b="1" i="1" dirty="0">
                <a:solidFill>
                  <a:schemeClr val="bg1"/>
                </a:solidFill>
                <a:latin typeface="Georgia" panose="02040502050405090303" pitchFamily="18" charset="0"/>
                <a:ea typeface="Times New Roman" panose="02020603050405020304" pitchFamily="18" charset="0"/>
                <a:cs typeface="Arial" panose="020B0604020202020204" pitchFamily="34" charset="0"/>
              </a:rPr>
              <a:t>Innovation (reward exemplary performance, which go beyond required criteria)</a:t>
            </a:r>
            <a:endParaRPr lang="en-US" sz="1300" b="1" dirty="0">
              <a:solidFill>
                <a:schemeClr val="bg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A9D8051-EB19-410A-AA0F-FCCDB35E39B6}"/>
              </a:ext>
            </a:extLst>
          </p:cNvPr>
          <p:cNvSpPr txBox="1"/>
          <p:nvPr/>
        </p:nvSpPr>
        <p:spPr>
          <a:xfrm>
            <a:off x="457200" y="9344586"/>
            <a:ext cx="1219200" cy="246221"/>
          </a:xfrm>
          <a:prstGeom prst="rect">
            <a:avLst/>
          </a:prstGeom>
          <a:noFill/>
        </p:spPr>
        <p:txBody>
          <a:bodyPr wrap="square" rtlCol="0">
            <a:spAutoFit/>
          </a:bodyPr>
          <a:lstStyle/>
          <a:p>
            <a:r>
              <a:rPr lang="ka-GE" sz="1000" dirty="0">
                <a:solidFill>
                  <a:schemeClr val="bg1">
                    <a:lumMod val="50000"/>
                  </a:schemeClr>
                </a:solidFill>
                <a:latin typeface="Arial" panose="020B0604020202020204" pitchFamily="34" charset="0"/>
                <a:cs typeface="Arial" panose="020B0604020202020204" pitchFamily="34" charset="0"/>
              </a:rPr>
              <a:t>3</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7AD2991-0B37-4338-BCF5-23496BADDAA3}"/>
              </a:ext>
            </a:extLst>
          </p:cNvPr>
          <p:cNvCxnSpPr/>
          <p:nvPr/>
        </p:nvCxnSpPr>
        <p:spPr>
          <a:xfrm>
            <a:off x="-4572000" y="18288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A3B21DE1-82AC-4909-B8B6-1DE957142F5E}"/>
              </a:ext>
            </a:extLst>
          </p:cNvPr>
          <p:cNvSpPr txBox="1"/>
          <p:nvPr/>
        </p:nvSpPr>
        <p:spPr>
          <a:xfrm>
            <a:off x="5943600" y="9296399"/>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4</a:t>
            </a:r>
            <a:endParaRPr lang="en-GE" sz="1000" dirty="0">
              <a:solidFill>
                <a:schemeClr val="bg1">
                  <a:lumMod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0F6B243-3454-447B-957C-CC97F16A7F7B}"/>
              </a:ext>
            </a:extLst>
          </p:cNvPr>
          <p:cNvSpPr/>
          <p:nvPr/>
        </p:nvSpPr>
        <p:spPr>
          <a:xfrm>
            <a:off x="2082800" y="587856"/>
            <a:ext cx="5105396" cy="492443"/>
          </a:xfrm>
          <a:prstGeom prst="rect">
            <a:avLst/>
          </a:prstGeom>
        </p:spPr>
        <p:txBody>
          <a:bodyPr wrap="square">
            <a:spAutoFit/>
          </a:bodyPr>
          <a:lstStyle/>
          <a:p>
            <a:pPr algn="ctr">
              <a:spcAft>
                <a:spcPts val="0"/>
              </a:spcAft>
            </a:pPr>
            <a:r>
              <a:rPr lang="en-GB" sz="13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Based on acquired credits in each category, the corresponding certificate will be issued. </a:t>
            </a:r>
            <a:endParaRPr lang="en-US" sz="1300" b="1" i="1" dirty="0">
              <a:solidFill>
                <a:srgbClr val="ADBE32"/>
              </a:solidFill>
              <a:effectLst/>
              <a:latin typeface="Georgia" panose="02040502050405090303"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5AEA4FB4-0E2F-42DF-A5B6-71D5B4213B7D}"/>
              </a:ext>
            </a:extLst>
          </p:cNvPr>
          <p:cNvSpPr/>
          <p:nvPr/>
        </p:nvSpPr>
        <p:spPr>
          <a:xfrm>
            <a:off x="2011232" y="6868686"/>
            <a:ext cx="5443658" cy="1646605"/>
          </a:xfrm>
          <a:prstGeom prst="rect">
            <a:avLst/>
          </a:prstGeom>
        </p:spPr>
        <p:txBody>
          <a:bodyPr wrap="square">
            <a:spAutoFit/>
          </a:bodyPr>
          <a:lstStyle/>
          <a:p>
            <a:pPr>
              <a:spcBef>
                <a:spcPts val="600"/>
              </a:spcBef>
              <a:spcAft>
                <a:spcPts val="600"/>
              </a:spcAft>
            </a:pPr>
            <a:r>
              <a:rPr lang="en-US" sz="1300" dirty="0">
                <a:solidFill>
                  <a:srgbClr val="696B6B"/>
                </a:solidFill>
                <a:latin typeface="Gotham" panose="02000604040000020004" pitchFamily="2" charset="0"/>
                <a:ea typeface="Times New Roman" panose="02020603050405020304" pitchFamily="18" charset="0"/>
                <a:cs typeface="Arial" panose="020B0604020202020204" pitchFamily="34" charset="0"/>
              </a:rPr>
              <a:t>BREEAM pushes the boundaries of sustainability by aiming for zero carbon footprint. The data shows that the average CO2 reduction for a BREEAM assessed building is 22%, while a building with BREEAM Excellent certificate is expected to be as high as 33%.</a:t>
            </a:r>
            <a:endParaRPr lang="en-US" sz="1300" dirty="0">
              <a:latin typeface="Times New Roman" panose="02020603050405020304" pitchFamily="18" charset="0"/>
              <a:ea typeface="Times New Roman" panose="02020603050405020304" pitchFamily="18" charset="0"/>
            </a:endParaRPr>
          </a:p>
          <a:p>
            <a:pPr>
              <a:spcBef>
                <a:spcPts val="600"/>
              </a:spcBef>
              <a:spcAft>
                <a:spcPts val="600"/>
              </a:spcAft>
            </a:pPr>
            <a:r>
              <a:rPr lang="en-GB" sz="1300" dirty="0">
                <a:solidFill>
                  <a:srgbClr val="696B6B"/>
                </a:solidFill>
                <a:latin typeface="Gotham" panose="02000604040000020004" pitchFamily="2" charset="0"/>
                <a:ea typeface="Times New Roman" panose="02020603050405020304" pitchFamily="18" charset="0"/>
                <a:cs typeface="Arial" panose="020B0604020202020204" pitchFamily="34" charset="0"/>
              </a:rPr>
              <a:t>C</a:t>
            </a:r>
            <a:r>
              <a:rPr lang="en-US" sz="1300" dirty="0" err="1">
                <a:solidFill>
                  <a:srgbClr val="696B6B"/>
                </a:solidFill>
                <a:latin typeface="Gotham" panose="02000604040000020004" pitchFamily="2" charset="0"/>
                <a:ea typeface="Times New Roman" panose="02020603050405020304" pitchFamily="18" charset="0"/>
                <a:cs typeface="Arial" panose="020B0604020202020204" pitchFamily="34" charset="0"/>
              </a:rPr>
              <a:t>ertification</a:t>
            </a:r>
            <a:r>
              <a:rPr lang="en-US" sz="1300" dirty="0">
                <a:solidFill>
                  <a:srgbClr val="696B6B"/>
                </a:solidFill>
                <a:latin typeface="Gotham" panose="02000604040000020004" pitchFamily="2" charset="0"/>
                <a:ea typeface="Times New Roman" panose="02020603050405020304" pitchFamily="18" charset="0"/>
                <a:cs typeface="Arial" panose="020B0604020202020204" pitchFamily="34" charset="0"/>
              </a:rPr>
              <a:t> demonstrates sustainability of a property, while helping to lower running costs, increase returns through market value and attract and retain tenants by offering desirable places to live and work. </a:t>
            </a:r>
            <a:endParaRPr lang="en-US" sz="1300" dirty="0">
              <a:effectLst/>
              <a:latin typeface="Times New Roman" panose="02020603050405020304" pitchFamily="18" charset="0"/>
              <a:ea typeface="Times New Roman" panose="02020603050405020304" pitchFamily="18" charset="0"/>
            </a:endParaRPr>
          </a:p>
        </p:txBody>
      </p:sp>
      <p:sp>
        <p:nvSpPr>
          <p:cNvPr id="6" name="Oval 5">
            <a:extLst>
              <a:ext uri="{FF2B5EF4-FFF2-40B4-BE49-F238E27FC236}">
                <a16:creationId xmlns:a16="http://schemas.microsoft.com/office/drawing/2014/main" id="{C2BD9940-F0F5-4244-8C10-E8A75971A59D}"/>
              </a:ext>
            </a:extLst>
          </p:cNvPr>
          <p:cNvSpPr/>
          <p:nvPr/>
        </p:nvSpPr>
        <p:spPr>
          <a:xfrm>
            <a:off x="2694980" y="1914105"/>
            <a:ext cx="1849059" cy="1143000"/>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8400BA9-3742-4DE4-B287-A1C5D9B476BC}"/>
              </a:ext>
            </a:extLst>
          </p:cNvPr>
          <p:cNvSpPr/>
          <p:nvPr/>
        </p:nvSpPr>
        <p:spPr>
          <a:xfrm>
            <a:off x="4978400" y="1914105"/>
            <a:ext cx="1905000" cy="1143000"/>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B5286E-E967-4DF4-87FD-18B3EE57EA9C}"/>
              </a:ext>
            </a:extLst>
          </p:cNvPr>
          <p:cNvSpPr/>
          <p:nvPr/>
        </p:nvSpPr>
        <p:spPr>
          <a:xfrm>
            <a:off x="3065993" y="2222525"/>
            <a:ext cx="1071127" cy="646331"/>
          </a:xfrm>
          <a:prstGeom prst="rect">
            <a:avLst/>
          </a:prstGeom>
        </p:spPr>
        <p:txBody>
          <a:bodyPr wrap="none">
            <a:spAutoFit/>
          </a:bodyPr>
          <a:lstStyle/>
          <a:p>
            <a:pPr algn="ctr"/>
            <a:r>
              <a:rPr lang="en-US" b="1" i="1" dirty="0">
                <a:solidFill>
                  <a:schemeClr val="bg1"/>
                </a:solidFill>
                <a:latin typeface="Georgia" panose="02040502050405090303" pitchFamily="18" charset="0"/>
              </a:rPr>
              <a:t>Rating </a:t>
            </a:r>
          </a:p>
          <a:p>
            <a:pPr algn="ctr"/>
            <a:r>
              <a:rPr lang="en-US" b="1" i="1" dirty="0">
                <a:solidFill>
                  <a:schemeClr val="bg1"/>
                </a:solidFill>
                <a:latin typeface="Georgia" panose="02040502050405090303" pitchFamily="18" charset="0"/>
              </a:rPr>
              <a:t>Level</a:t>
            </a:r>
            <a:endParaRPr lang="en-US" sz="3200" b="1" i="1" dirty="0">
              <a:solidFill>
                <a:schemeClr val="bg1"/>
              </a:solidFill>
              <a:latin typeface="Georgia" panose="02040502050405090303" pitchFamily="18"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3F6A2D46-E35C-4EC5-94C3-B72654E3CDB9}"/>
              </a:ext>
            </a:extLst>
          </p:cNvPr>
          <p:cNvSpPr/>
          <p:nvPr/>
        </p:nvSpPr>
        <p:spPr>
          <a:xfrm>
            <a:off x="5132444" y="2222525"/>
            <a:ext cx="1596912" cy="646331"/>
          </a:xfrm>
          <a:prstGeom prst="rect">
            <a:avLst/>
          </a:prstGeom>
        </p:spPr>
        <p:txBody>
          <a:bodyPr wrap="none">
            <a:spAutoFit/>
          </a:bodyPr>
          <a:lstStyle/>
          <a:p>
            <a:pPr algn="ctr"/>
            <a:r>
              <a:rPr lang="en-US" b="1" i="1" dirty="0">
                <a:solidFill>
                  <a:schemeClr val="bg1"/>
                </a:solidFill>
                <a:latin typeface="Georgia" panose="02040502050405090303" pitchFamily="18" charset="0"/>
              </a:rPr>
              <a:t>Percentage </a:t>
            </a:r>
          </a:p>
          <a:p>
            <a:pPr algn="ctr"/>
            <a:r>
              <a:rPr lang="en-US" b="1" i="1" dirty="0">
                <a:solidFill>
                  <a:schemeClr val="bg1"/>
                </a:solidFill>
                <a:latin typeface="Georgia" panose="02040502050405090303" pitchFamily="18" charset="0"/>
              </a:rPr>
              <a:t>Score</a:t>
            </a:r>
            <a:endParaRPr lang="en-US" sz="3200" b="1" i="1" dirty="0">
              <a:solidFill>
                <a:schemeClr val="bg1"/>
              </a:solidFill>
              <a:latin typeface="Georgia" panose="02040502050405090303" pitchFamily="18"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30E9A6ED-4F74-4554-8104-155EA1C90EEB}"/>
              </a:ext>
            </a:extLst>
          </p:cNvPr>
          <p:cNvSpPr/>
          <p:nvPr/>
        </p:nvSpPr>
        <p:spPr>
          <a:xfrm>
            <a:off x="2882900" y="3536285"/>
            <a:ext cx="1378583" cy="323165"/>
          </a:xfrm>
          <a:prstGeom prst="rect">
            <a:avLst/>
          </a:prstGeom>
        </p:spPr>
        <p:txBody>
          <a:bodyPr wrap="non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Outstanding</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22F3CADD-1D37-4F4F-95AF-9843CFFD15DC}"/>
              </a:ext>
            </a:extLst>
          </p:cNvPr>
          <p:cNvSpPr/>
          <p:nvPr/>
        </p:nvSpPr>
        <p:spPr>
          <a:xfrm>
            <a:off x="3040268" y="3968963"/>
            <a:ext cx="1063112" cy="323165"/>
          </a:xfrm>
          <a:prstGeom prst="rect">
            <a:avLst/>
          </a:prstGeom>
        </p:spPr>
        <p:txBody>
          <a:bodyPr wrap="non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Excellent</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CFEFBF32-0633-4574-A301-C151A7CAC358}"/>
              </a:ext>
            </a:extLst>
          </p:cNvPr>
          <p:cNvSpPr/>
          <p:nvPr/>
        </p:nvSpPr>
        <p:spPr>
          <a:xfrm>
            <a:off x="2925351" y="4401641"/>
            <a:ext cx="1216359" cy="323165"/>
          </a:xfrm>
          <a:prstGeom prst="rect">
            <a:avLst/>
          </a:prstGeom>
        </p:spPr>
        <p:txBody>
          <a:bodyPr wrap="non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Very Good</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12393FFF-CADC-4ACF-BF32-1AB06B751095}"/>
              </a:ext>
            </a:extLst>
          </p:cNvPr>
          <p:cNvSpPr/>
          <p:nvPr/>
        </p:nvSpPr>
        <p:spPr>
          <a:xfrm>
            <a:off x="3162242" y="4834319"/>
            <a:ext cx="716863" cy="323165"/>
          </a:xfrm>
          <a:prstGeom prst="rect">
            <a:avLst/>
          </a:prstGeom>
        </p:spPr>
        <p:txBody>
          <a:bodyPr wrap="non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Good</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4" name="Rectangle 13">
            <a:extLst>
              <a:ext uri="{FF2B5EF4-FFF2-40B4-BE49-F238E27FC236}">
                <a16:creationId xmlns:a16="http://schemas.microsoft.com/office/drawing/2014/main" id="{2B9AA94F-FC1F-434B-8626-7306B0B26C89}"/>
              </a:ext>
            </a:extLst>
          </p:cNvPr>
          <p:cNvSpPr/>
          <p:nvPr/>
        </p:nvSpPr>
        <p:spPr>
          <a:xfrm>
            <a:off x="3208814" y="5242322"/>
            <a:ext cx="613630" cy="323165"/>
          </a:xfrm>
          <a:prstGeom prst="rect">
            <a:avLst/>
          </a:prstGeom>
        </p:spPr>
        <p:txBody>
          <a:bodyPr wrap="non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Pass</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5" name="Rectangle 14">
            <a:extLst>
              <a:ext uri="{FF2B5EF4-FFF2-40B4-BE49-F238E27FC236}">
                <a16:creationId xmlns:a16="http://schemas.microsoft.com/office/drawing/2014/main" id="{BD74C588-FB17-40C3-A7C8-70EA4BE231AD}"/>
              </a:ext>
            </a:extLst>
          </p:cNvPr>
          <p:cNvSpPr/>
          <p:nvPr/>
        </p:nvSpPr>
        <p:spPr>
          <a:xfrm>
            <a:off x="2856068" y="5643793"/>
            <a:ext cx="1341714" cy="323165"/>
          </a:xfrm>
          <a:prstGeom prst="rect">
            <a:avLst/>
          </a:prstGeom>
        </p:spPr>
        <p:txBody>
          <a:bodyPr wrap="non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Unclassified</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9F007896-6D4A-4C04-9B6B-9A0EA8465646}"/>
              </a:ext>
            </a:extLst>
          </p:cNvPr>
          <p:cNvSpPr/>
          <p:nvPr/>
        </p:nvSpPr>
        <p:spPr>
          <a:xfrm>
            <a:off x="5491909" y="3518069"/>
            <a:ext cx="1022138" cy="323165"/>
          </a:xfrm>
          <a:prstGeom prst="rect">
            <a:avLst/>
          </a:prstGeom>
        </p:spPr>
        <p:txBody>
          <a:bodyPr wrap="squar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≥85%</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7" name="Rectangle 16">
            <a:extLst>
              <a:ext uri="{FF2B5EF4-FFF2-40B4-BE49-F238E27FC236}">
                <a16:creationId xmlns:a16="http://schemas.microsoft.com/office/drawing/2014/main" id="{6E51CABB-5827-4837-A4C0-8F87EEACC360}"/>
              </a:ext>
            </a:extLst>
          </p:cNvPr>
          <p:cNvSpPr/>
          <p:nvPr/>
        </p:nvSpPr>
        <p:spPr>
          <a:xfrm>
            <a:off x="5491909" y="3949358"/>
            <a:ext cx="1022138" cy="323165"/>
          </a:xfrm>
          <a:prstGeom prst="rect">
            <a:avLst/>
          </a:prstGeom>
        </p:spPr>
        <p:txBody>
          <a:bodyPr wrap="squar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≥70%</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A084573B-8021-4B5D-B729-FC4CA9B9639E}"/>
              </a:ext>
            </a:extLst>
          </p:cNvPr>
          <p:cNvSpPr/>
          <p:nvPr/>
        </p:nvSpPr>
        <p:spPr>
          <a:xfrm>
            <a:off x="5491909" y="4381291"/>
            <a:ext cx="1022138" cy="323165"/>
          </a:xfrm>
          <a:prstGeom prst="rect">
            <a:avLst/>
          </a:prstGeom>
        </p:spPr>
        <p:txBody>
          <a:bodyPr wrap="squar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≥55%</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9" name="Rectangle 18">
            <a:extLst>
              <a:ext uri="{FF2B5EF4-FFF2-40B4-BE49-F238E27FC236}">
                <a16:creationId xmlns:a16="http://schemas.microsoft.com/office/drawing/2014/main" id="{A93D7777-6D3C-4FBD-8EC8-DC73FE89B2F4}"/>
              </a:ext>
            </a:extLst>
          </p:cNvPr>
          <p:cNvSpPr/>
          <p:nvPr/>
        </p:nvSpPr>
        <p:spPr>
          <a:xfrm>
            <a:off x="5484875" y="4744635"/>
            <a:ext cx="1022138" cy="323165"/>
          </a:xfrm>
          <a:prstGeom prst="rect">
            <a:avLst/>
          </a:prstGeom>
        </p:spPr>
        <p:txBody>
          <a:bodyPr wrap="squar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≥45%</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20" name="Rectangle 19">
            <a:extLst>
              <a:ext uri="{FF2B5EF4-FFF2-40B4-BE49-F238E27FC236}">
                <a16:creationId xmlns:a16="http://schemas.microsoft.com/office/drawing/2014/main" id="{0A317F0F-B27C-4054-B41D-C297D188559C}"/>
              </a:ext>
            </a:extLst>
          </p:cNvPr>
          <p:cNvSpPr/>
          <p:nvPr/>
        </p:nvSpPr>
        <p:spPr>
          <a:xfrm>
            <a:off x="5491909" y="5177088"/>
            <a:ext cx="1022138" cy="323165"/>
          </a:xfrm>
          <a:prstGeom prst="rect">
            <a:avLst/>
          </a:prstGeom>
        </p:spPr>
        <p:txBody>
          <a:bodyPr wrap="squar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≥30%</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21" name="Rectangle 20">
            <a:extLst>
              <a:ext uri="{FF2B5EF4-FFF2-40B4-BE49-F238E27FC236}">
                <a16:creationId xmlns:a16="http://schemas.microsoft.com/office/drawing/2014/main" id="{BFDB767A-88A7-4A68-B49A-96863E668EE4}"/>
              </a:ext>
            </a:extLst>
          </p:cNvPr>
          <p:cNvSpPr/>
          <p:nvPr/>
        </p:nvSpPr>
        <p:spPr>
          <a:xfrm>
            <a:off x="5473700" y="5651308"/>
            <a:ext cx="1022138" cy="323165"/>
          </a:xfrm>
          <a:prstGeom prst="rect">
            <a:avLst/>
          </a:prstGeom>
        </p:spPr>
        <p:txBody>
          <a:bodyPr wrap="square">
            <a:spAutoFit/>
          </a:bodyPr>
          <a:lstStyle/>
          <a:p>
            <a:pPr>
              <a:spcBef>
                <a:spcPts val="1200"/>
              </a:spcBef>
              <a:spcAft>
                <a:spcPts val="1200"/>
              </a:spcAft>
            </a:pPr>
            <a:r>
              <a:rPr lang="en-US" sz="1500" dirty="0">
                <a:solidFill>
                  <a:schemeClr val="bg1">
                    <a:lumMod val="50000"/>
                  </a:schemeClr>
                </a:solidFill>
                <a:latin typeface="Gotham" panose="02000604040000020004" pitchFamily="2" charset="0"/>
              </a:rPr>
              <a:t>&lt;30%</a:t>
            </a:r>
            <a:endParaRPr lang="en-US" sz="15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cxnSp>
        <p:nvCxnSpPr>
          <p:cNvPr id="23" name="Straight Connector 22">
            <a:extLst>
              <a:ext uri="{FF2B5EF4-FFF2-40B4-BE49-F238E27FC236}">
                <a16:creationId xmlns:a16="http://schemas.microsoft.com/office/drawing/2014/main" id="{9981DDB8-6EA5-4379-97F3-1669614741F8}"/>
              </a:ext>
            </a:extLst>
          </p:cNvPr>
          <p:cNvCxnSpPr>
            <a:cxnSpLocks/>
          </p:cNvCxnSpPr>
          <p:nvPr/>
        </p:nvCxnSpPr>
        <p:spPr>
          <a:xfrm flipV="1">
            <a:off x="2082800" y="3915926"/>
            <a:ext cx="5334000" cy="33432"/>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F368DCB-F8F6-40EF-B540-5D80933E9EC1}"/>
              </a:ext>
            </a:extLst>
          </p:cNvPr>
          <p:cNvCxnSpPr>
            <a:cxnSpLocks/>
          </p:cNvCxnSpPr>
          <p:nvPr/>
        </p:nvCxnSpPr>
        <p:spPr>
          <a:xfrm flipV="1">
            <a:off x="2095500" y="4316213"/>
            <a:ext cx="5334000" cy="33432"/>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5B574D-1A0C-4C47-9E91-C8F61E8A8739}"/>
              </a:ext>
            </a:extLst>
          </p:cNvPr>
          <p:cNvCxnSpPr>
            <a:cxnSpLocks/>
          </p:cNvCxnSpPr>
          <p:nvPr/>
        </p:nvCxnSpPr>
        <p:spPr>
          <a:xfrm flipV="1">
            <a:off x="2120900" y="4754882"/>
            <a:ext cx="5334000" cy="33432"/>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2F774E-BF42-4ED5-8AAB-D9AD865BC9B3}"/>
              </a:ext>
            </a:extLst>
          </p:cNvPr>
          <p:cNvCxnSpPr>
            <a:cxnSpLocks/>
          </p:cNvCxnSpPr>
          <p:nvPr/>
        </p:nvCxnSpPr>
        <p:spPr>
          <a:xfrm flipV="1">
            <a:off x="2095500" y="5183304"/>
            <a:ext cx="5334000" cy="33432"/>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2F5513-435D-408F-876F-77797696382C}"/>
              </a:ext>
            </a:extLst>
          </p:cNvPr>
          <p:cNvCxnSpPr>
            <a:cxnSpLocks/>
          </p:cNvCxnSpPr>
          <p:nvPr/>
        </p:nvCxnSpPr>
        <p:spPr>
          <a:xfrm flipV="1">
            <a:off x="2082800" y="5601104"/>
            <a:ext cx="5334000" cy="33432"/>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0B9D5F-9B3E-4F5E-8DF6-1F66AB83633E}"/>
              </a:ext>
            </a:extLst>
          </p:cNvPr>
          <p:cNvCxnSpPr>
            <a:cxnSpLocks/>
          </p:cNvCxnSpPr>
          <p:nvPr/>
        </p:nvCxnSpPr>
        <p:spPr>
          <a:xfrm flipV="1">
            <a:off x="4749800" y="3233374"/>
            <a:ext cx="0" cy="2926257"/>
          </a:xfrm>
          <a:prstGeom prst="line">
            <a:avLst/>
          </a:prstGeom>
          <a:ln>
            <a:solidFill>
              <a:srgbClr val="ADBE32"/>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F7175D46-B85B-493A-B97B-49F32C1902EC}"/>
              </a:ext>
            </a:extLst>
          </p:cNvPr>
          <p:cNvPicPr>
            <a:picLocks noChangeAspect="1"/>
          </p:cNvPicPr>
          <p:nvPr/>
        </p:nvPicPr>
        <p:blipFill rotWithShape="1">
          <a:blip r:embed="rId3">
            <a:extLst>
              <a:ext uri="{28A0092B-C50C-407E-A947-70E740481C1C}">
                <a14:useLocalDpi xmlns:a14="http://schemas.microsoft.com/office/drawing/2010/main" val="0"/>
              </a:ext>
            </a:extLst>
          </a:blip>
          <a:srcRect l="46283" r="31695"/>
          <a:stretch/>
        </p:blipFill>
        <p:spPr>
          <a:xfrm>
            <a:off x="0" y="-25110"/>
            <a:ext cx="1928712" cy="10058400"/>
          </a:xfrm>
          <a:prstGeom prst="rect">
            <a:avLst/>
          </a:prstGeom>
        </p:spPr>
      </p:pic>
      <p:sp>
        <p:nvSpPr>
          <p:cNvPr id="36" name="Rectangle 35">
            <a:extLst>
              <a:ext uri="{FF2B5EF4-FFF2-40B4-BE49-F238E27FC236}">
                <a16:creationId xmlns:a16="http://schemas.microsoft.com/office/drawing/2014/main" id="{2C33F23F-1973-403B-8146-F85A8485C4DB}"/>
              </a:ext>
            </a:extLst>
          </p:cNvPr>
          <p:cNvSpPr/>
          <p:nvPr/>
        </p:nvSpPr>
        <p:spPr>
          <a:xfrm>
            <a:off x="-4748" y="-41039"/>
            <a:ext cx="1928712" cy="10058400"/>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42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2C1645F-0F50-4704-A8FC-2270006AB393}"/>
              </a:ext>
            </a:extLst>
          </p:cNvPr>
          <p:cNvSpPr/>
          <p:nvPr/>
        </p:nvSpPr>
        <p:spPr>
          <a:xfrm>
            <a:off x="808871" y="2923537"/>
            <a:ext cx="1124165" cy="694905"/>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310762-82A3-4FCD-B2F1-E2FE714E7AA6}"/>
              </a:ext>
            </a:extLst>
          </p:cNvPr>
          <p:cNvSpPr/>
          <p:nvPr/>
        </p:nvSpPr>
        <p:spPr>
          <a:xfrm>
            <a:off x="1833820" y="2915944"/>
            <a:ext cx="1124165" cy="694905"/>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08A454-3A56-4948-83F9-15A2C0AA64D4}"/>
              </a:ext>
            </a:extLst>
          </p:cNvPr>
          <p:cNvSpPr/>
          <p:nvPr/>
        </p:nvSpPr>
        <p:spPr>
          <a:xfrm>
            <a:off x="2842604" y="2928173"/>
            <a:ext cx="1124165" cy="694905"/>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8B49E1-8269-4C12-9583-70AC3AE1DDC5}"/>
              </a:ext>
            </a:extLst>
          </p:cNvPr>
          <p:cNvSpPr/>
          <p:nvPr/>
        </p:nvSpPr>
        <p:spPr>
          <a:xfrm>
            <a:off x="3882265" y="2931470"/>
            <a:ext cx="1124165" cy="694905"/>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C56C300-0E69-473E-B820-0CA013B0FFD8}"/>
              </a:ext>
            </a:extLst>
          </p:cNvPr>
          <p:cNvSpPr/>
          <p:nvPr/>
        </p:nvSpPr>
        <p:spPr>
          <a:xfrm>
            <a:off x="4774383" y="2907552"/>
            <a:ext cx="1124165" cy="694905"/>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8490D91-936C-4A9A-AC59-5987539CB228}"/>
              </a:ext>
            </a:extLst>
          </p:cNvPr>
          <p:cNvSpPr/>
          <p:nvPr/>
        </p:nvSpPr>
        <p:spPr>
          <a:xfrm>
            <a:off x="5766779" y="2894105"/>
            <a:ext cx="1124165" cy="694905"/>
          </a:xfrm>
          <a:prstGeom prst="ellipse">
            <a:avLst/>
          </a:prstGeom>
          <a:solidFill>
            <a:srgbClr val="AD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CA59B61-4F43-4705-9437-2028C55578E7}"/>
              </a:ext>
            </a:extLst>
          </p:cNvPr>
          <p:cNvSpPr/>
          <p:nvPr/>
        </p:nvSpPr>
        <p:spPr>
          <a:xfrm>
            <a:off x="580722" y="573793"/>
            <a:ext cx="3280065" cy="523220"/>
          </a:xfrm>
          <a:prstGeom prst="rect">
            <a:avLst/>
          </a:prstGeom>
        </p:spPr>
        <p:txBody>
          <a:bodyPr wrap="none">
            <a:spAutoFit/>
          </a:bodyPr>
          <a:lstStyle/>
          <a:p>
            <a:pPr>
              <a:spcAft>
                <a:spcPts val="0"/>
              </a:spcAft>
            </a:pPr>
            <a:r>
              <a:rPr lang="en-US" sz="2800" b="1" i="1" dirty="0">
                <a:solidFill>
                  <a:srgbClr val="ADBE32"/>
                </a:solidFill>
                <a:latin typeface="Georgia" panose="02040502050405090303" pitchFamily="18" charset="0"/>
                <a:ea typeface="Arial" panose="020B0604020202020204" pitchFamily="34" charset="0"/>
                <a:cs typeface="Arial" panose="020B0604020202020204" pitchFamily="34" charset="0"/>
              </a:rPr>
              <a:t>Costs and Gains </a:t>
            </a:r>
            <a:endParaRPr lang="en-US" sz="2800" i="1" dirty="0">
              <a:solidFill>
                <a:srgbClr val="ADBE32"/>
              </a:solidFill>
              <a:latin typeface="Georgia" panose="02040502050405090303"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8757DCB3-6374-42C4-8E73-BC6131EDA91E}"/>
              </a:ext>
            </a:extLst>
          </p:cNvPr>
          <p:cNvSpPr/>
          <p:nvPr/>
        </p:nvSpPr>
        <p:spPr>
          <a:xfrm>
            <a:off x="609600" y="1219200"/>
            <a:ext cx="6629399" cy="1492716"/>
          </a:xfrm>
          <a:prstGeom prst="rect">
            <a:avLst/>
          </a:prstGeom>
        </p:spPr>
        <p:txBody>
          <a:bodyPr wrap="square">
            <a:spAutoFit/>
          </a:bodyPr>
          <a:lstStyle/>
          <a:p>
            <a:pPr>
              <a:spcAft>
                <a:spcPts val="0"/>
              </a:spcAft>
            </a:pPr>
            <a:r>
              <a:rPr lang="en-GB" sz="1300" dirty="0">
                <a:solidFill>
                  <a:srgbClr val="696B6B"/>
                </a:solidFill>
                <a:latin typeface="Gotham" panose="02000604040000020004" pitchFamily="2" charset="0"/>
                <a:ea typeface="Arial" panose="020B0604020202020204" pitchFamily="34" charset="0"/>
                <a:cs typeface="Arial" panose="020B0604020202020204" pitchFamily="34" charset="0"/>
              </a:rPr>
              <a:t>Making changes to a building to meet BREEAM requirements will incur some additional costs. </a:t>
            </a:r>
            <a:r>
              <a:rPr lang="en-US" sz="1300" dirty="0">
                <a:solidFill>
                  <a:srgbClr val="696B6B"/>
                </a:solidFill>
                <a:latin typeface="Gotham" panose="02000604040000020004" pitchFamily="2" charset="0"/>
                <a:ea typeface="Times New Roman" panose="02020603050405020304" pitchFamily="18" charset="0"/>
                <a:cs typeface="Arial" panose="020B0604020202020204" pitchFamily="34" charset="0"/>
              </a:rPr>
              <a:t>For example, acquiring BREEAM certification, ranging from a ‘Pass’ to an ‘Excellent’ rating, incurs an increase in capital cost from 0% to 1.71% for office and school buildings, and up to 5.51% for a healthcare building. Based on various research conducted by </a:t>
            </a:r>
            <a:r>
              <a:rPr lang="en-US" sz="1300" dirty="0" err="1">
                <a:solidFill>
                  <a:srgbClr val="696B6B"/>
                </a:solidFill>
                <a:latin typeface="Gotham" panose="02000604040000020004" pitchFamily="2" charset="0"/>
                <a:ea typeface="Times New Roman" panose="02020603050405020304" pitchFamily="18" charset="0"/>
                <a:cs typeface="Arial" panose="020B0604020202020204" pitchFamily="34" charset="0"/>
              </a:rPr>
              <a:t>Soulti</a:t>
            </a:r>
            <a:r>
              <a:rPr lang="en-US" sz="1300" dirty="0">
                <a:solidFill>
                  <a:srgbClr val="696B6B"/>
                </a:solidFill>
                <a:latin typeface="Gotham" panose="02000604040000020004" pitchFamily="2" charset="0"/>
                <a:ea typeface="Times New Roman" panose="02020603050405020304" pitchFamily="18" charset="0"/>
                <a:cs typeface="Arial" panose="020B0604020202020204" pitchFamily="34" charset="0"/>
              </a:rPr>
              <a:t> and Leonard (2016), the cost uplift for different types of buildings changes in line with different levels of BREEAM certification. </a:t>
            </a:r>
            <a:endParaRPr lang="en-US" sz="1300"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B9B73DD-FD0C-4C7A-9AE9-5BDED1060A0F}"/>
              </a:ext>
            </a:extLst>
          </p:cNvPr>
          <p:cNvSpPr/>
          <p:nvPr/>
        </p:nvSpPr>
        <p:spPr>
          <a:xfrm>
            <a:off x="949322" y="3118266"/>
            <a:ext cx="758541" cy="261610"/>
          </a:xfrm>
          <a:prstGeom prst="rect">
            <a:avLst/>
          </a:prstGeom>
        </p:spPr>
        <p:txBody>
          <a:bodyPr wrap="none">
            <a:spAutoFit/>
          </a:bodyPr>
          <a:lstStyle/>
          <a:p>
            <a:pPr>
              <a:spcAft>
                <a:spcPts val="0"/>
              </a:spcAft>
            </a:pPr>
            <a:r>
              <a:rPr lang="en-US" sz="1100" dirty="0">
                <a:solidFill>
                  <a:schemeClr val="bg1"/>
                </a:solidFill>
                <a:latin typeface="Gotham" panose="02000604040000020004" pitchFamily="2" charset="0"/>
              </a:rPr>
              <a:t>RATING</a:t>
            </a:r>
            <a:endParaRPr lang="en-US" dirty="0">
              <a:solidFill>
                <a:schemeClr val="bg1"/>
              </a:solidFill>
              <a:latin typeface="Gotham" panose="02000604040000020004" pitchFamily="2"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19C46E5B-CD02-42DE-9875-4CD3080675C8}"/>
              </a:ext>
            </a:extLst>
          </p:cNvPr>
          <p:cNvSpPr/>
          <p:nvPr/>
        </p:nvSpPr>
        <p:spPr>
          <a:xfrm>
            <a:off x="1959851" y="3118266"/>
            <a:ext cx="813043" cy="261610"/>
          </a:xfrm>
          <a:prstGeom prst="rect">
            <a:avLst/>
          </a:prstGeom>
        </p:spPr>
        <p:txBody>
          <a:bodyPr wrap="none">
            <a:spAutoFit/>
          </a:bodyPr>
          <a:lstStyle/>
          <a:p>
            <a:pPr>
              <a:spcAft>
                <a:spcPts val="0"/>
              </a:spcAft>
            </a:pPr>
            <a:r>
              <a:rPr lang="en-US" sz="1100" dirty="0">
                <a:solidFill>
                  <a:schemeClr val="bg1"/>
                </a:solidFill>
                <a:latin typeface="Gotham" panose="02000604040000020004" pitchFamily="2" charset="0"/>
              </a:rPr>
              <a:t>SCHOOL</a:t>
            </a:r>
            <a:endParaRPr lang="en-US" dirty="0">
              <a:solidFill>
                <a:schemeClr val="bg1"/>
              </a:solidFill>
              <a:latin typeface="Gotham" panose="02000604040000020004" pitchFamily="2" charset="0"/>
              <a:ea typeface="Times New Roman" panose="02020603050405020304" pitchFamily="18" charset="0"/>
              <a:cs typeface="Arial" panose="020B0604020202020204" pitchFamily="34" charset="0"/>
            </a:endParaRPr>
          </a:p>
        </p:txBody>
      </p:sp>
      <p:sp>
        <p:nvSpPr>
          <p:cNvPr id="8" name="Rectangle 7">
            <a:extLst>
              <a:ext uri="{FF2B5EF4-FFF2-40B4-BE49-F238E27FC236}">
                <a16:creationId xmlns:a16="http://schemas.microsoft.com/office/drawing/2014/main" id="{FF917511-C31B-47FC-9A79-6C777E015F18}"/>
              </a:ext>
            </a:extLst>
          </p:cNvPr>
          <p:cNvSpPr/>
          <p:nvPr/>
        </p:nvSpPr>
        <p:spPr>
          <a:xfrm>
            <a:off x="2876547" y="3125211"/>
            <a:ext cx="1087157" cy="261610"/>
          </a:xfrm>
          <a:prstGeom prst="rect">
            <a:avLst/>
          </a:prstGeom>
        </p:spPr>
        <p:txBody>
          <a:bodyPr wrap="none">
            <a:spAutoFit/>
          </a:bodyPr>
          <a:lstStyle/>
          <a:p>
            <a:pPr>
              <a:spcAft>
                <a:spcPts val="0"/>
              </a:spcAft>
            </a:pPr>
            <a:r>
              <a:rPr lang="en-US" sz="1100" dirty="0">
                <a:solidFill>
                  <a:schemeClr val="bg1"/>
                </a:solidFill>
                <a:latin typeface="Gotham" panose="02000604040000020004" pitchFamily="2" charset="0"/>
              </a:rPr>
              <a:t>INDUSTRIAL</a:t>
            </a:r>
            <a:endParaRPr lang="en-US" dirty="0">
              <a:solidFill>
                <a:schemeClr val="bg1"/>
              </a:solidFill>
              <a:latin typeface="Gotham" panose="02000604040000020004" pitchFamily="2"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211B6C92-E540-4E2D-B20F-3652863A964C}"/>
              </a:ext>
            </a:extLst>
          </p:cNvPr>
          <p:cNvSpPr/>
          <p:nvPr/>
        </p:nvSpPr>
        <p:spPr>
          <a:xfrm>
            <a:off x="4099088" y="3110753"/>
            <a:ext cx="716863" cy="261610"/>
          </a:xfrm>
          <a:prstGeom prst="rect">
            <a:avLst/>
          </a:prstGeom>
        </p:spPr>
        <p:txBody>
          <a:bodyPr wrap="none">
            <a:spAutoFit/>
          </a:bodyPr>
          <a:lstStyle/>
          <a:p>
            <a:pPr>
              <a:spcAft>
                <a:spcPts val="0"/>
              </a:spcAft>
            </a:pPr>
            <a:r>
              <a:rPr lang="en-US" sz="1100" dirty="0">
                <a:solidFill>
                  <a:schemeClr val="bg1"/>
                </a:solidFill>
                <a:latin typeface="Gotham" panose="02000604040000020004" pitchFamily="2" charset="0"/>
              </a:rPr>
              <a:t>RETAIL</a:t>
            </a:r>
            <a:endParaRPr lang="en-US" dirty="0">
              <a:solidFill>
                <a:schemeClr val="bg1"/>
              </a:solidFill>
              <a:latin typeface="Gotham" panose="02000604040000020004" pitchFamily="2"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DCE81790-6AF1-4844-8984-4D91A083061D}"/>
              </a:ext>
            </a:extLst>
          </p:cNvPr>
          <p:cNvSpPr/>
          <p:nvPr/>
        </p:nvSpPr>
        <p:spPr>
          <a:xfrm>
            <a:off x="4967410" y="3110753"/>
            <a:ext cx="734496" cy="261610"/>
          </a:xfrm>
          <a:prstGeom prst="rect">
            <a:avLst/>
          </a:prstGeom>
        </p:spPr>
        <p:txBody>
          <a:bodyPr wrap="none">
            <a:spAutoFit/>
          </a:bodyPr>
          <a:lstStyle/>
          <a:p>
            <a:pPr>
              <a:spcAft>
                <a:spcPts val="0"/>
              </a:spcAft>
            </a:pPr>
            <a:r>
              <a:rPr lang="en-US" sz="1100" dirty="0">
                <a:solidFill>
                  <a:schemeClr val="bg1"/>
                </a:solidFill>
                <a:latin typeface="Gotham" panose="02000604040000020004" pitchFamily="2" charset="0"/>
              </a:rPr>
              <a:t>OFFICE</a:t>
            </a:r>
            <a:endParaRPr lang="en-US" dirty="0">
              <a:solidFill>
                <a:schemeClr val="bg1"/>
              </a:solidFill>
              <a:latin typeface="Gotham" panose="02000604040000020004" pitchFamily="2"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8C3D1F71-829A-41EF-B278-51EFF909853C}"/>
              </a:ext>
            </a:extLst>
          </p:cNvPr>
          <p:cNvSpPr/>
          <p:nvPr/>
        </p:nvSpPr>
        <p:spPr>
          <a:xfrm>
            <a:off x="5853365" y="3110752"/>
            <a:ext cx="992579" cy="261610"/>
          </a:xfrm>
          <a:prstGeom prst="rect">
            <a:avLst/>
          </a:prstGeom>
        </p:spPr>
        <p:txBody>
          <a:bodyPr wrap="none">
            <a:spAutoFit/>
          </a:bodyPr>
          <a:lstStyle/>
          <a:p>
            <a:pPr>
              <a:spcAft>
                <a:spcPts val="0"/>
              </a:spcAft>
            </a:pPr>
            <a:r>
              <a:rPr lang="en-US" sz="1100" dirty="0">
                <a:solidFill>
                  <a:schemeClr val="bg1"/>
                </a:solidFill>
                <a:latin typeface="Gotham" panose="02000604040000020004" pitchFamily="2" charset="0"/>
              </a:rPr>
              <a:t>MIXED USE</a:t>
            </a:r>
            <a:endParaRPr lang="en-US" dirty="0">
              <a:solidFill>
                <a:schemeClr val="bg1"/>
              </a:solidFill>
              <a:latin typeface="Gotham" panose="02000604040000020004" pitchFamily="2" charset="0"/>
              <a:ea typeface="Times New Roman" panose="02020603050405020304" pitchFamily="18" charset="0"/>
              <a:cs typeface="Arial" panose="020B0604020202020204" pitchFamily="34" charset="0"/>
            </a:endParaRPr>
          </a:p>
        </p:txBody>
      </p:sp>
      <p:cxnSp>
        <p:nvCxnSpPr>
          <p:cNvPr id="19" name="Straight Connector 18">
            <a:extLst>
              <a:ext uri="{FF2B5EF4-FFF2-40B4-BE49-F238E27FC236}">
                <a16:creationId xmlns:a16="http://schemas.microsoft.com/office/drawing/2014/main" id="{B9AD8408-BBFD-4169-96E4-A9E319612B1C}"/>
              </a:ext>
            </a:extLst>
          </p:cNvPr>
          <p:cNvCxnSpPr>
            <a:cxnSpLocks/>
          </p:cNvCxnSpPr>
          <p:nvPr/>
        </p:nvCxnSpPr>
        <p:spPr>
          <a:xfrm flipV="1">
            <a:off x="1905000" y="3626375"/>
            <a:ext cx="0" cy="2926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A62547D-7448-4D26-9E77-C41F9C64A818}"/>
              </a:ext>
            </a:extLst>
          </p:cNvPr>
          <p:cNvCxnSpPr>
            <a:cxnSpLocks/>
          </p:cNvCxnSpPr>
          <p:nvPr/>
        </p:nvCxnSpPr>
        <p:spPr>
          <a:xfrm flipV="1">
            <a:off x="2893012" y="3626375"/>
            <a:ext cx="0" cy="2926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A7854-F86B-4259-9E58-955B0C050428}"/>
              </a:ext>
            </a:extLst>
          </p:cNvPr>
          <p:cNvCxnSpPr>
            <a:cxnSpLocks/>
          </p:cNvCxnSpPr>
          <p:nvPr/>
        </p:nvCxnSpPr>
        <p:spPr>
          <a:xfrm flipV="1">
            <a:off x="3963704" y="3657600"/>
            <a:ext cx="0" cy="2926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F5DF5E-1494-4834-86A6-7142AE339A13}"/>
              </a:ext>
            </a:extLst>
          </p:cNvPr>
          <p:cNvCxnSpPr>
            <a:cxnSpLocks/>
          </p:cNvCxnSpPr>
          <p:nvPr/>
        </p:nvCxnSpPr>
        <p:spPr>
          <a:xfrm flipV="1">
            <a:off x="4953000" y="3657600"/>
            <a:ext cx="0" cy="2926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E4B17B-A575-4581-AE3A-2DE6763975AD}"/>
              </a:ext>
            </a:extLst>
          </p:cNvPr>
          <p:cNvCxnSpPr>
            <a:cxnSpLocks/>
          </p:cNvCxnSpPr>
          <p:nvPr/>
        </p:nvCxnSpPr>
        <p:spPr>
          <a:xfrm flipV="1">
            <a:off x="5853365" y="3657600"/>
            <a:ext cx="0" cy="2926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0345E4-C796-47FA-9849-3981595A5719}"/>
              </a:ext>
            </a:extLst>
          </p:cNvPr>
          <p:cNvSpPr/>
          <p:nvPr/>
        </p:nvSpPr>
        <p:spPr>
          <a:xfrm>
            <a:off x="787492" y="4126311"/>
            <a:ext cx="1031051" cy="276999"/>
          </a:xfrm>
          <a:prstGeom prst="rect">
            <a:avLst/>
          </a:prstGeom>
        </p:spPr>
        <p:txBody>
          <a:bodyPr wrap="none">
            <a:spAutoFit/>
          </a:bodyPr>
          <a:lstStyle/>
          <a:p>
            <a:pPr>
              <a:spcAft>
                <a:spcPts val="0"/>
              </a:spcAft>
            </a:pPr>
            <a:r>
              <a:rPr lang="en-US" sz="1200" b="1" i="1" dirty="0">
                <a:solidFill>
                  <a:schemeClr val="bg1">
                    <a:lumMod val="50000"/>
                  </a:schemeClr>
                </a:solidFill>
                <a:latin typeface="Georgia" panose="02040502050405090303" pitchFamily="18" charset="0"/>
              </a:rPr>
              <a:t>Very Good</a:t>
            </a:r>
            <a:endParaRPr lang="en-US" sz="12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endParaRPr>
          </a:p>
        </p:txBody>
      </p:sp>
      <p:sp>
        <p:nvSpPr>
          <p:cNvPr id="24" name="Rectangle 23">
            <a:extLst>
              <a:ext uri="{FF2B5EF4-FFF2-40B4-BE49-F238E27FC236}">
                <a16:creationId xmlns:a16="http://schemas.microsoft.com/office/drawing/2014/main" id="{2173660B-D94F-45DB-857A-25E7FF47CC55}"/>
              </a:ext>
            </a:extLst>
          </p:cNvPr>
          <p:cNvSpPr/>
          <p:nvPr/>
        </p:nvSpPr>
        <p:spPr>
          <a:xfrm>
            <a:off x="816452" y="5060806"/>
            <a:ext cx="915635" cy="276999"/>
          </a:xfrm>
          <a:prstGeom prst="rect">
            <a:avLst/>
          </a:prstGeom>
        </p:spPr>
        <p:txBody>
          <a:bodyPr wrap="none">
            <a:spAutoFit/>
          </a:bodyPr>
          <a:lstStyle/>
          <a:p>
            <a:pPr>
              <a:spcAft>
                <a:spcPts val="0"/>
              </a:spcAft>
            </a:pPr>
            <a:r>
              <a:rPr lang="en-US" sz="1200" b="1" i="1" dirty="0">
                <a:solidFill>
                  <a:schemeClr val="bg1">
                    <a:lumMod val="50000"/>
                  </a:schemeClr>
                </a:solidFill>
                <a:latin typeface="Georgia" panose="02040502050405090303" pitchFamily="18" charset="0"/>
              </a:rPr>
              <a:t>Excellent</a:t>
            </a:r>
            <a:endParaRPr lang="en-US" sz="12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endParaRPr>
          </a:p>
        </p:txBody>
      </p:sp>
      <p:sp>
        <p:nvSpPr>
          <p:cNvPr id="25" name="Rectangle 24">
            <a:extLst>
              <a:ext uri="{FF2B5EF4-FFF2-40B4-BE49-F238E27FC236}">
                <a16:creationId xmlns:a16="http://schemas.microsoft.com/office/drawing/2014/main" id="{D591EF65-42F6-4EA2-9224-16CF8CB0698B}"/>
              </a:ext>
            </a:extLst>
          </p:cNvPr>
          <p:cNvSpPr/>
          <p:nvPr/>
        </p:nvSpPr>
        <p:spPr>
          <a:xfrm>
            <a:off x="694346" y="5961236"/>
            <a:ext cx="1196161" cy="276999"/>
          </a:xfrm>
          <a:prstGeom prst="rect">
            <a:avLst/>
          </a:prstGeom>
        </p:spPr>
        <p:txBody>
          <a:bodyPr wrap="none">
            <a:spAutoFit/>
          </a:bodyPr>
          <a:lstStyle/>
          <a:p>
            <a:pPr>
              <a:spcAft>
                <a:spcPts val="0"/>
              </a:spcAft>
            </a:pPr>
            <a:r>
              <a:rPr lang="en-US" sz="1200" b="1" i="1" dirty="0">
                <a:solidFill>
                  <a:schemeClr val="bg1">
                    <a:lumMod val="50000"/>
                  </a:schemeClr>
                </a:solidFill>
                <a:latin typeface="Georgia" panose="02040502050405090303" pitchFamily="18" charset="0"/>
              </a:rPr>
              <a:t>Outstanding</a:t>
            </a:r>
            <a:endParaRPr lang="en-US" sz="12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endParaRPr>
          </a:p>
        </p:txBody>
      </p:sp>
      <p:cxnSp>
        <p:nvCxnSpPr>
          <p:cNvPr id="27" name="Straight Connector 26">
            <a:extLst>
              <a:ext uri="{FF2B5EF4-FFF2-40B4-BE49-F238E27FC236}">
                <a16:creationId xmlns:a16="http://schemas.microsoft.com/office/drawing/2014/main" id="{E92E686D-432B-42A7-A135-0C25B16F3A6F}"/>
              </a:ext>
            </a:extLst>
          </p:cNvPr>
          <p:cNvCxnSpPr>
            <a:cxnSpLocks/>
          </p:cNvCxnSpPr>
          <p:nvPr/>
        </p:nvCxnSpPr>
        <p:spPr>
          <a:xfrm>
            <a:off x="694346" y="4699738"/>
            <a:ext cx="63160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C501AA0-79FF-4A24-9A49-6775FF57E7E6}"/>
              </a:ext>
            </a:extLst>
          </p:cNvPr>
          <p:cNvCxnSpPr>
            <a:cxnSpLocks/>
          </p:cNvCxnSpPr>
          <p:nvPr/>
        </p:nvCxnSpPr>
        <p:spPr>
          <a:xfrm>
            <a:off x="724237" y="5715000"/>
            <a:ext cx="63160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EB93F26-71D0-4C82-8C97-463E9BED7D3B}"/>
              </a:ext>
            </a:extLst>
          </p:cNvPr>
          <p:cNvSpPr/>
          <p:nvPr/>
        </p:nvSpPr>
        <p:spPr>
          <a:xfrm>
            <a:off x="2048928" y="4063422"/>
            <a:ext cx="76976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0.2%</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0" name="Rectangle 29">
            <a:extLst>
              <a:ext uri="{FF2B5EF4-FFF2-40B4-BE49-F238E27FC236}">
                <a16:creationId xmlns:a16="http://schemas.microsoft.com/office/drawing/2014/main" id="{8ABAB305-F466-4DD4-9E22-09CC03DC8EB3}"/>
              </a:ext>
            </a:extLst>
          </p:cNvPr>
          <p:cNvSpPr/>
          <p:nvPr/>
        </p:nvSpPr>
        <p:spPr>
          <a:xfrm>
            <a:off x="2061323" y="5000620"/>
            <a:ext cx="753732"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0.7%</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1" name="Rectangle 30">
            <a:extLst>
              <a:ext uri="{FF2B5EF4-FFF2-40B4-BE49-F238E27FC236}">
                <a16:creationId xmlns:a16="http://schemas.microsoft.com/office/drawing/2014/main" id="{33C63416-ED81-4F0D-BC37-FAF9B0DDBBF9}"/>
              </a:ext>
            </a:extLst>
          </p:cNvPr>
          <p:cNvSpPr/>
          <p:nvPr/>
        </p:nvSpPr>
        <p:spPr>
          <a:xfrm>
            <a:off x="2025479" y="5871085"/>
            <a:ext cx="756938"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5.8%</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id="{FCC82F14-8540-4D5F-95A0-01C750C068EB}"/>
              </a:ext>
            </a:extLst>
          </p:cNvPr>
          <p:cNvSpPr/>
          <p:nvPr/>
        </p:nvSpPr>
        <p:spPr>
          <a:xfrm>
            <a:off x="3054178" y="4030022"/>
            <a:ext cx="739305"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0.1%</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3" name="Rectangle 32">
            <a:extLst>
              <a:ext uri="{FF2B5EF4-FFF2-40B4-BE49-F238E27FC236}">
                <a16:creationId xmlns:a16="http://schemas.microsoft.com/office/drawing/2014/main" id="{E4A21258-D781-4EB5-B5E7-706F7D716AEE}"/>
              </a:ext>
            </a:extLst>
          </p:cNvPr>
          <p:cNvSpPr/>
          <p:nvPr/>
        </p:nvSpPr>
        <p:spPr>
          <a:xfrm>
            <a:off x="3021299" y="5011674"/>
            <a:ext cx="776175"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0.4%</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4" name="Rectangle 33">
            <a:extLst>
              <a:ext uri="{FF2B5EF4-FFF2-40B4-BE49-F238E27FC236}">
                <a16:creationId xmlns:a16="http://schemas.microsoft.com/office/drawing/2014/main" id="{A1BED876-A315-45D0-8020-C7003A33F21D}"/>
              </a:ext>
            </a:extLst>
          </p:cNvPr>
          <p:cNvSpPr/>
          <p:nvPr/>
        </p:nvSpPr>
        <p:spPr>
          <a:xfrm>
            <a:off x="3003532" y="5871085"/>
            <a:ext cx="76976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4.8%</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627B6AFB-A2B6-42D1-911B-8DAE3D574F77}"/>
              </a:ext>
            </a:extLst>
          </p:cNvPr>
          <p:cNvSpPr/>
          <p:nvPr/>
        </p:nvSpPr>
        <p:spPr>
          <a:xfrm>
            <a:off x="4107631" y="4019627"/>
            <a:ext cx="76976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0.2%</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6" name="Rectangle 35">
            <a:extLst>
              <a:ext uri="{FF2B5EF4-FFF2-40B4-BE49-F238E27FC236}">
                <a16:creationId xmlns:a16="http://schemas.microsoft.com/office/drawing/2014/main" id="{D4888C66-D75C-4631-86E2-8D085F7BE14A}"/>
              </a:ext>
            </a:extLst>
          </p:cNvPr>
          <p:cNvSpPr/>
          <p:nvPr/>
        </p:nvSpPr>
        <p:spPr>
          <a:xfrm>
            <a:off x="4085797" y="4966723"/>
            <a:ext cx="73289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1.8%</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7" name="Rectangle 36">
            <a:extLst>
              <a:ext uri="{FF2B5EF4-FFF2-40B4-BE49-F238E27FC236}">
                <a16:creationId xmlns:a16="http://schemas.microsoft.com/office/drawing/2014/main" id="{A94BD82A-38CB-4B98-99FA-3E403F80D8B6}"/>
              </a:ext>
            </a:extLst>
          </p:cNvPr>
          <p:cNvSpPr/>
          <p:nvPr/>
        </p:nvSpPr>
        <p:spPr>
          <a:xfrm>
            <a:off x="4040330" y="5837188"/>
            <a:ext cx="853119"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10.1%</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39" name="Rectangle 38">
            <a:extLst>
              <a:ext uri="{FF2B5EF4-FFF2-40B4-BE49-F238E27FC236}">
                <a16:creationId xmlns:a16="http://schemas.microsoft.com/office/drawing/2014/main" id="{103637FF-8D1B-4C56-96AC-4EA69051F6C5}"/>
              </a:ext>
            </a:extLst>
          </p:cNvPr>
          <p:cNvSpPr/>
          <p:nvPr/>
        </p:nvSpPr>
        <p:spPr>
          <a:xfrm>
            <a:off x="5093861" y="4019627"/>
            <a:ext cx="76976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0.2%</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52D222EE-72ED-408F-8CA9-5EA7B2F2F8D7}"/>
              </a:ext>
            </a:extLst>
          </p:cNvPr>
          <p:cNvSpPr/>
          <p:nvPr/>
        </p:nvSpPr>
        <p:spPr>
          <a:xfrm>
            <a:off x="5070983" y="4922927"/>
            <a:ext cx="78098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0.8%</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41" name="Rectangle 40">
            <a:extLst>
              <a:ext uri="{FF2B5EF4-FFF2-40B4-BE49-F238E27FC236}">
                <a16:creationId xmlns:a16="http://schemas.microsoft.com/office/drawing/2014/main" id="{53AAE413-875B-4193-81C8-634396131D26}"/>
              </a:ext>
            </a:extLst>
          </p:cNvPr>
          <p:cNvSpPr/>
          <p:nvPr/>
        </p:nvSpPr>
        <p:spPr>
          <a:xfrm>
            <a:off x="5082422" y="5871085"/>
            <a:ext cx="768159"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9.8%</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42" name="Rectangle 41">
            <a:extLst>
              <a:ext uri="{FF2B5EF4-FFF2-40B4-BE49-F238E27FC236}">
                <a16:creationId xmlns:a16="http://schemas.microsoft.com/office/drawing/2014/main" id="{3A4D45D9-488F-4709-BEE7-C5FA3F3CF223}"/>
              </a:ext>
            </a:extLst>
          </p:cNvPr>
          <p:cNvSpPr/>
          <p:nvPr/>
        </p:nvSpPr>
        <p:spPr>
          <a:xfrm>
            <a:off x="5994226" y="4019627"/>
            <a:ext cx="87716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0.15%</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43" name="Rectangle 42">
            <a:extLst>
              <a:ext uri="{FF2B5EF4-FFF2-40B4-BE49-F238E27FC236}">
                <a16:creationId xmlns:a16="http://schemas.microsoft.com/office/drawing/2014/main" id="{97DA7E83-7CA7-4B47-B3CC-B5FC862112BE}"/>
              </a:ext>
            </a:extLst>
          </p:cNvPr>
          <p:cNvSpPr/>
          <p:nvPr/>
        </p:nvSpPr>
        <p:spPr>
          <a:xfrm>
            <a:off x="6028893" y="4922927"/>
            <a:ext cx="715260"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1.5%</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sp>
        <p:nvSpPr>
          <p:cNvPr id="44" name="Rectangle 43">
            <a:extLst>
              <a:ext uri="{FF2B5EF4-FFF2-40B4-BE49-F238E27FC236}">
                <a16:creationId xmlns:a16="http://schemas.microsoft.com/office/drawing/2014/main" id="{9CFC281A-D1DB-4098-A4A4-4C378CECFD5A}"/>
              </a:ext>
            </a:extLst>
          </p:cNvPr>
          <p:cNvSpPr/>
          <p:nvPr/>
        </p:nvSpPr>
        <p:spPr>
          <a:xfrm>
            <a:off x="5949623" y="5871085"/>
            <a:ext cx="769763" cy="369332"/>
          </a:xfrm>
          <a:prstGeom prst="rect">
            <a:avLst/>
          </a:prstGeom>
        </p:spPr>
        <p:txBody>
          <a:bodyPr wrap="none">
            <a:spAutoFit/>
          </a:bodyPr>
          <a:lstStyle/>
          <a:p>
            <a:pPr>
              <a:spcAft>
                <a:spcPts val="0"/>
              </a:spcAft>
            </a:pPr>
            <a:r>
              <a:rPr lang="en-US" b="1" dirty="0">
                <a:solidFill>
                  <a:srgbClr val="ADBE32"/>
                </a:solidFill>
                <a:latin typeface="Georgia" panose="02040502050405090303" pitchFamily="18" charset="0"/>
              </a:rPr>
              <a:t>4.8%</a:t>
            </a:r>
            <a:endParaRPr lang="en-US" sz="3200" b="1" dirty="0">
              <a:solidFill>
                <a:srgbClr val="ADBE32"/>
              </a:solidFill>
              <a:latin typeface="Georgia" panose="02040502050405090303" pitchFamily="18" charset="0"/>
              <a:ea typeface="Times New Roman" panose="02020603050405020304" pitchFamily="18" charset="0"/>
              <a:cs typeface="Arial" panose="020B0604020202020204" pitchFamily="34" charset="0"/>
            </a:endParaRPr>
          </a:p>
        </p:txBody>
      </p:sp>
      <p:pic>
        <p:nvPicPr>
          <p:cNvPr id="46" name="Picture 45">
            <a:extLst>
              <a:ext uri="{FF2B5EF4-FFF2-40B4-BE49-F238E27FC236}">
                <a16:creationId xmlns:a16="http://schemas.microsoft.com/office/drawing/2014/main" id="{71C2E1B9-C935-44F3-9C0E-F65CF2E481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323"/>
          <a:stretch/>
        </p:blipFill>
        <p:spPr>
          <a:xfrm>
            <a:off x="-33828" y="6807045"/>
            <a:ext cx="7806227" cy="32779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6F66348-DDF5-4D72-8E04-7B533CCE3355}"/>
              </a:ext>
            </a:extLst>
          </p:cNvPr>
          <p:cNvSpPr/>
          <p:nvPr/>
        </p:nvSpPr>
        <p:spPr>
          <a:xfrm>
            <a:off x="-27576" y="2650742"/>
            <a:ext cx="7876173" cy="4178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5A46BE-720F-4C57-B41E-1000FF39DAA1}"/>
              </a:ext>
            </a:extLst>
          </p:cNvPr>
          <p:cNvSpPr/>
          <p:nvPr/>
        </p:nvSpPr>
        <p:spPr>
          <a:xfrm>
            <a:off x="0" y="1905000"/>
            <a:ext cx="7772400" cy="774585"/>
          </a:xfrm>
          <a:prstGeom prst="rect">
            <a:avLst/>
          </a:prstGeom>
          <a:gradFill>
            <a:gsLst>
              <a:gs pos="0">
                <a:srgbClr val="758022"/>
              </a:gs>
              <a:gs pos="100000">
                <a:srgbClr val="ADBE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bject 13">
            <a:extLst>
              <a:ext uri="{FF2B5EF4-FFF2-40B4-BE49-F238E27FC236}">
                <a16:creationId xmlns:a16="http://schemas.microsoft.com/office/drawing/2014/main" id="{9C36F2A4-F549-4F84-88F2-DCBB4D07B007}"/>
              </a:ext>
            </a:extLst>
          </p:cNvPr>
          <p:cNvSpPr/>
          <p:nvPr/>
        </p:nvSpPr>
        <p:spPr>
          <a:xfrm>
            <a:off x="2743200" y="2643712"/>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6" name="Rectangle 5">
            <a:extLst>
              <a:ext uri="{FF2B5EF4-FFF2-40B4-BE49-F238E27FC236}">
                <a16:creationId xmlns:a16="http://schemas.microsoft.com/office/drawing/2014/main" id="{275D70E3-A2B7-4C90-AC6E-9531BA6B187A}"/>
              </a:ext>
            </a:extLst>
          </p:cNvPr>
          <p:cNvSpPr/>
          <p:nvPr/>
        </p:nvSpPr>
        <p:spPr>
          <a:xfrm>
            <a:off x="609600" y="838200"/>
            <a:ext cx="6612200" cy="892552"/>
          </a:xfrm>
          <a:prstGeom prst="rect">
            <a:avLst/>
          </a:prstGeom>
        </p:spPr>
        <p:txBody>
          <a:bodyPr wrap="square">
            <a:spAutoFit/>
          </a:bodyPr>
          <a:lstStyle/>
          <a:p>
            <a:pPr>
              <a:spcAft>
                <a:spcPts val="0"/>
              </a:spcAft>
            </a:pPr>
            <a:r>
              <a:rPr lang="en-US" sz="1300" dirty="0">
                <a:solidFill>
                  <a:schemeClr val="bg1">
                    <a:lumMod val="50000"/>
                  </a:schemeClr>
                </a:solidFill>
                <a:latin typeface="Gotham" panose="02000604040000020004" pitchFamily="2" charset="0"/>
                <a:ea typeface="Arial" panose="020B0604020202020204" pitchFamily="34" charset="0"/>
                <a:cs typeface="Arial" panose="020B0604020202020204" pitchFamily="34" charset="0"/>
              </a:rPr>
              <a:t>However, it is noteworthy that </a:t>
            </a:r>
            <a:r>
              <a:rPr lang="en-US" sz="13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the savings in operational costs for BREEAM buildings may lead </a:t>
            </a:r>
            <a:r>
              <a:rPr lang="ka-GE" sz="13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to a 2–5-year payback. </a:t>
            </a:r>
            <a:r>
              <a:rPr lang="en-US" sz="13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Additionally, World Green Building Council reports some significant material and non-material gains of BREEAM certification, </a:t>
            </a:r>
            <a:r>
              <a:rPr lang="ka-GE" sz="13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such as</a:t>
            </a:r>
            <a:r>
              <a:rPr lang="en-US" sz="13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 </a:t>
            </a:r>
            <a:endParaRPr lang="en-US" sz="1300" dirty="0">
              <a:solidFill>
                <a:schemeClr val="bg1">
                  <a:lumMod val="50000"/>
                </a:schemeClr>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CA3F945F-512F-4496-B1B2-09DCFCCE08CC}"/>
              </a:ext>
            </a:extLst>
          </p:cNvPr>
          <p:cNvSpPr/>
          <p:nvPr/>
        </p:nvSpPr>
        <p:spPr>
          <a:xfrm>
            <a:off x="846987" y="2084869"/>
            <a:ext cx="1471878" cy="400110"/>
          </a:xfrm>
          <a:prstGeom prst="rect">
            <a:avLst/>
          </a:prstGeom>
        </p:spPr>
        <p:txBody>
          <a:bodyPr wrap="none">
            <a:spAutoFit/>
          </a:bodyPr>
          <a:lstStyle/>
          <a:p>
            <a:pPr algn="ctr">
              <a:spcAft>
                <a:spcPts val="0"/>
              </a:spcAft>
            </a:pPr>
            <a:r>
              <a:rPr lang="en-US" sz="1000" b="1" dirty="0">
                <a:solidFill>
                  <a:schemeClr val="bg1"/>
                </a:solidFill>
                <a:latin typeface="Gotham" panose="02000604040000020004" pitchFamily="2" charset="0"/>
              </a:rPr>
              <a:t>THE DEVELOPER’S </a:t>
            </a:r>
          </a:p>
          <a:p>
            <a:pPr algn="ctr">
              <a:spcAft>
                <a:spcPts val="0"/>
              </a:spcAft>
            </a:pPr>
            <a:r>
              <a:rPr lang="en-US" sz="1000" b="1" dirty="0">
                <a:solidFill>
                  <a:schemeClr val="bg1"/>
                </a:solidFill>
                <a:latin typeface="Gotham" panose="02000604040000020004" pitchFamily="2" charset="0"/>
              </a:rPr>
              <a:t>PERSPECTIVE:</a:t>
            </a:r>
            <a:endParaRPr lang="en-US" sz="1400" b="1" dirty="0">
              <a:solidFill>
                <a:schemeClr val="bg1"/>
              </a:solidFill>
              <a:latin typeface="Gotham" panose="02000604040000020004" pitchFamily="2" charset="0"/>
            </a:endParaRPr>
          </a:p>
        </p:txBody>
      </p:sp>
      <p:sp>
        <p:nvSpPr>
          <p:cNvPr id="3" name="Rectangle 2">
            <a:extLst>
              <a:ext uri="{FF2B5EF4-FFF2-40B4-BE49-F238E27FC236}">
                <a16:creationId xmlns:a16="http://schemas.microsoft.com/office/drawing/2014/main" id="{2F27DC9D-0BB2-40F1-8D7D-01C24B7F55B6}"/>
              </a:ext>
            </a:extLst>
          </p:cNvPr>
          <p:cNvSpPr/>
          <p:nvPr/>
        </p:nvSpPr>
        <p:spPr>
          <a:xfrm>
            <a:off x="3136569" y="2070764"/>
            <a:ext cx="1181734" cy="400110"/>
          </a:xfrm>
          <a:prstGeom prst="rect">
            <a:avLst/>
          </a:prstGeom>
        </p:spPr>
        <p:txBody>
          <a:bodyPr wrap="none">
            <a:spAutoFit/>
          </a:bodyPr>
          <a:lstStyle/>
          <a:p>
            <a:pPr algn="ctr">
              <a:spcAft>
                <a:spcPts val="0"/>
              </a:spcAft>
            </a:pPr>
            <a:r>
              <a:rPr lang="en-US" sz="1000" b="1" dirty="0">
                <a:solidFill>
                  <a:schemeClr val="bg1"/>
                </a:solidFill>
                <a:latin typeface="Gotham" panose="02000604040000020004" pitchFamily="2" charset="0"/>
              </a:rPr>
              <a:t>THE OWNER’S </a:t>
            </a:r>
          </a:p>
          <a:p>
            <a:pPr algn="ctr">
              <a:spcAft>
                <a:spcPts val="0"/>
              </a:spcAft>
            </a:pPr>
            <a:r>
              <a:rPr lang="en-US" sz="1000" b="1" dirty="0">
                <a:solidFill>
                  <a:schemeClr val="bg1"/>
                </a:solidFill>
                <a:latin typeface="Gotham" panose="02000604040000020004" pitchFamily="2" charset="0"/>
              </a:rPr>
              <a:t>PERSPECTIVE:</a:t>
            </a:r>
            <a:endParaRPr lang="en-US" sz="1400" b="1" dirty="0">
              <a:solidFill>
                <a:schemeClr val="bg1"/>
              </a:solidFill>
              <a:latin typeface="Gotham" panose="02000604040000020004" pitchFamily="2" charset="0"/>
            </a:endParaRPr>
          </a:p>
        </p:txBody>
      </p:sp>
      <p:sp>
        <p:nvSpPr>
          <p:cNvPr id="4" name="Rectangle 3">
            <a:extLst>
              <a:ext uri="{FF2B5EF4-FFF2-40B4-BE49-F238E27FC236}">
                <a16:creationId xmlns:a16="http://schemas.microsoft.com/office/drawing/2014/main" id="{36E6F6F7-DECD-4934-9E2F-3B9CCD14FF47}"/>
              </a:ext>
            </a:extLst>
          </p:cNvPr>
          <p:cNvSpPr/>
          <p:nvPr/>
        </p:nvSpPr>
        <p:spPr>
          <a:xfrm>
            <a:off x="5256476" y="2070764"/>
            <a:ext cx="1221809" cy="400110"/>
          </a:xfrm>
          <a:prstGeom prst="rect">
            <a:avLst/>
          </a:prstGeom>
        </p:spPr>
        <p:txBody>
          <a:bodyPr wrap="none">
            <a:spAutoFit/>
          </a:bodyPr>
          <a:lstStyle/>
          <a:p>
            <a:pPr algn="ctr">
              <a:spcAft>
                <a:spcPts val="0"/>
              </a:spcAft>
            </a:pPr>
            <a:r>
              <a:rPr lang="en-US" sz="1000" b="1" dirty="0">
                <a:solidFill>
                  <a:schemeClr val="bg1"/>
                </a:solidFill>
                <a:latin typeface="Gotham" panose="02000604040000020004" pitchFamily="2" charset="0"/>
              </a:rPr>
              <a:t>THE TENANT’S</a:t>
            </a:r>
          </a:p>
          <a:p>
            <a:pPr algn="ctr">
              <a:spcAft>
                <a:spcPts val="0"/>
              </a:spcAft>
            </a:pPr>
            <a:r>
              <a:rPr lang="en-US" sz="1000" b="1" dirty="0">
                <a:solidFill>
                  <a:schemeClr val="bg1"/>
                </a:solidFill>
                <a:latin typeface="Gotham" panose="02000604040000020004" pitchFamily="2" charset="0"/>
              </a:rPr>
              <a:t> PERSPECTIVE: </a:t>
            </a:r>
            <a:endParaRPr lang="en-US" sz="1400" b="1" dirty="0">
              <a:solidFill>
                <a:schemeClr val="bg1"/>
              </a:solidFill>
              <a:latin typeface="Gotham" panose="02000604040000020004" pitchFamily="2" charset="0"/>
            </a:endParaRPr>
          </a:p>
        </p:txBody>
      </p:sp>
      <p:sp>
        <p:nvSpPr>
          <p:cNvPr id="5" name="Rectangle 4">
            <a:extLst>
              <a:ext uri="{FF2B5EF4-FFF2-40B4-BE49-F238E27FC236}">
                <a16:creationId xmlns:a16="http://schemas.microsoft.com/office/drawing/2014/main" id="{2743606A-AF2C-4A68-91C3-654A407DBD5C}"/>
              </a:ext>
            </a:extLst>
          </p:cNvPr>
          <p:cNvSpPr/>
          <p:nvPr/>
        </p:nvSpPr>
        <p:spPr>
          <a:xfrm>
            <a:off x="773123" y="3021668"/>
            <a:ext cx="1760482" cy="400110"/>
          </a:xfrm>
          <a:prstGeom prst="rect">
            <a:avLst/>
          </a:prstGeom>
        </p:spPr>
        <p:txBody>
          <a:bodyPr wrap="square">
            <a:spAutoFit/>
          </a:bodyPr>
          <a:lstStyle/>
          <a:p>
            <a:pPr algn="ctr">
              <a:spcAft>
                <a:spcPts val="0"/>
              </a:spcAft>
            </a:pPr>
            <a:r>
              <a:rPr lang="en-US" sz="1000" dirty="0">
                <a:solidFill>
                  <a:schemeClr val="bg1">
                    <a:lumMod val="50000"/>
                  </a:schemeClr>
                </a:solidFill>
                <a:latin typeface="Gotham" panose="02000604040000020004" pitchFamily="2" charset="0"/>
              </a:rPr>
              <a:t>The sale prices increased by up to 30% </a:t>
            </a:r>
            <a:endParaRPr lang="en-US" sz="14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09202421-1AF1-45FC-81C0-57650144D745}"/>
              </a:ext>
            </a:extLst>
          </p:cNvPr>
          <p:cNvSpPr/>
          <p:nvPr/>
        </p:nvSpPr>
        <p:spPr>
          <a:xfrm>
            <a:off x="2954000" y="2971800"/>
            <a:ext cx="1618272" cy="553998"/>
          </a:xfrm>
          <a:prstGeom prst="rect">
            <a:avLst/>
          </a:prstGeom>
        </p:spPr>
        <p:txBody>
          <a:bodyPr wrap="square">
            <a:spAutoFit/>
          </a:bodyPr>
          <a:lstStyle/>
          <a:p>
            <a:pPr algn="ctr">
              <a:spcAft>
                <a:spcPts val="0"/>
              </a:spcAft>
            </a:pPr>
            <a:r>
              <a:rPr lang="en-US" sz="1000" dirty="0">
                <a:solidFill>
                  <a:schemeClr val="bg1">
                    <a:lumMod val="50000"/>
                  </a:schemeClr>
                </a:solidFill>
                <a:latin typeface="Gotham" panose="02000604040000020004" pitchFamily="2" charset="0"/>
              </a:rPr>
              <a:t>The rental rates for buildings increased by up to 24.9% </a:t>
            </a:r>
            <a:endParaRPr lang="en-US" sz="14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F8A2DF6E-3B41-4777-9CB8-8DABAC72A888}"/>
              </a:ext>
            </a:extLst>
          </p:cNvPr>
          <p:cNvSpPr/>
          <p:nvPr/>
        </p:nvSpPr>
        <p:spPr>
          <a:xfrm>
            <a:off x="5256476" y="2971800"/>
            <a:ext cx="1463133" cy="400110"/>
          </a:xfrm>
          <a:prstGeom prst="rect">
            <a:avLst/>
          </a:prstGeom>
        </p:spPr>
        <p:txBody>
          <a:bodyPr wrap="square">
            <a:spAutoFit/>
          </a:bodyPr>
          <a:lstStyle/>
          <a:p>
            <a:pPr algn="ctr">
              <a:spcAft>
                <a:spcPts val="0"/>
              </a:spcAft>
            </a:pPr>
            <a:r>
              <a:rPr lang="en-US" sz="1000" dirty="0">
                <a:solidFill>
                  <a:schemeClr val="bg1">
                    <a:lumMod val="50000"/>
                  </a:schemeClr>
                </a:solidFill>
                <a:latin typeface="Gotham" panose="02000604040000020004" pitchFamily="2" charset="0"/>
              </a:rPr>
              <a:t>Operational costs reduced by 11%</a:t>
            </a:r>
            <a:endParaRPr lang="en-US" sz="14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60D7DB35-A16B-481C-AA85-D612348C36D3}"/>
              </a:ext>
            </a:extLst>
          </p:cNvPr>
          <p:cNvSpPr/>
          <p:nvPr/>
        </p:nvSpPr>
        <p:spPr>
          <a:xfrm>
            <a:off x="3005904" y="4011617"/>
            <a:ext cx="1398032" cy="400110"/>
          </a:xfrm>
          <a:prstGeom prst="rect">
            <a:avLst/>
          </a:prstGeom>
        </p:spPr>
        <p:txBody>
          <a:bodyPr wrap="square">
            <a:spAutoFit/>
          </a:bodyPr>
          <a:lstStyle/>
          <a:p>
            <a:pPr algn="ctr">
              <a:spcAft>
                <a:spcPts val="0"/>
              </a:spcAft>
            </a:pPr>
            <a:r>
              <a:rPr lang="en-US" sz="1000" dirty="0">
                <a:solidFill>
                  <a:schemeClr val="bg1">
                    <a:lumMod val="50000"/>
                  </a:schemeClr>
                </a:solidFill>
                <a:latin typeface="Gotham" panose="02000604040000020004" pitchFamily="2" charset="0"/>
              </a:rPr>
              <a:t>Building value increased by 38%</a:t>
            </a:r>
            <a:endParaRPr lang="en-US" sz="10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697D2976-529C-41BC-994C-C3C896E83F31}"/>
              </a:ext>
            </a:extLst>
          </p:cNvPr>
          <p:cNvSpPr/>
          <p:nvPr/>
        </p:nvSpPr>
        <p:spPr>
          <a:xfrm>
            <a:off x="3005904" y="4948084"/>
            <a:ext cx="1537321" cy="400110"/>
          </a:xfrm>
          <a:prstGeom prst="rect">
            <a:avLst/>
          </a:prstGeom>
        </p:spPr>
        <p:txBody>
          <a:bodyPr wrap="square">
            <a:spAutoFit/>
          </a:bodyPr>
          <a:lstStyle/>
          <a:p>
            <a:pPr algn="ctr">
              <a:spcAft>
                <a:spcPts val="0"/>
              </a:spcAft>
            </a:pPr>
            <a:r>
              <a:rPr lang="en-US" sz="1000" dirty="0">
                <a:solidFill>
                  <a:schemeClr val="bg1">
                    <a:lumMod val="50000"/>
                  </a:schemeClr>
                </a:solidFill>
                <a:latin typeface="Gotham" panose="02000604040000020004" pitchFamily="2" charset="0"/>
              </a:rPr>
              <a:t>Reputation increased by 18%</a:t>
            </a:r>
            <a:endParaRPr lang="en-US" sz="10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F2C7D045-FE00-45B0-B07A-BBBDBBC773A9}"/>
              </a:ext>
            </a:extLst>
          </p:cNvPr>
          <p:cNvSpPr/>
          <p:nvPr/>
        </p:nvSpPr>
        <p:spPr>
          <a:xfrm>
            <a:off x="3131602" y="5862246"/>
            <a:ext cx="1268742" cy="400110"/>
          </a:xfrm>
          <a:prstGeom prst="rect">
            <a:avLst/>
          </a:prstGeom>
        </p:spPr>
        <p:txBody>
          <a:bodyPr wrap="square">
            <a:spAutoFit/>
          </a:bodyPr>
          <a:lstStyle/>
          <a:p>
            <a:pPr algn="ctr">
              <a:spcAft>
                <a:spcPts val="0"/>
              </a:spcAft>
            </a:pPr>
            <a:r>
              <a:rPr lang="en-US" sz="1000" dirty="0">
                <a:solidFill>
                  <a:schemeClr val="bg1">
                    <a:lumMod val="50000"/>
                  </a:schemeClr>
                </a:solidFill>
                <a:latin typeface="Gotham" panose="02000604040000020004" pitchFamily="2" charset="0"/>
              </a:rPr>
              <a:t>Energy costs reduced by 15%.</a:t>
            </a:r>
            <a:endParaRPr lang="en-US" sz="10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4" name="Rectangle 13">
            <a:extLst>
              <a:ext uri="{FF2B5EF4-FFF2-40B4-BE49-F238E27FC236}">
                <a16:creationId xmlns:a16="http://schemas.microsoft.com/office/drawing/2014/main" id="{3B93D5C8-07E4-4158-A18F-8C5F7C0347BC}"/>
              </a:ext>
            </a:extLst>
          </p:cNvPr>
          <p:cNvSpPr/>
          <p:nvPr/>
        </p:nvSpPr>
        <p:spPr>
          <a:xfrm>
            <a:off x="5139504" y="3857729"/>
            <a:ext cx="1653476" cy="707886"/>
          </a:xfrm>
          <a:prstGeom prst="rect">
            <a:avLst/>
          </a:prstGeom>
        </p:spPr>
        <p:txBody>
          <a:bodyPr wrap="square">
            <a:spAutoFit/>
          </a:bodyPr>
          <a:lstStyle/>
          <a:p>
            <a:pPr algn="ctr">
              <a:spcAft>
                <a:spcPts val="0"/>
              </a:spcAft>
            </a:pPr>
            <a:r>
              <a:rPr lang="en-US" sz="1000" dirty="0">
                <a:solidFill>
                  <a:schemeClr val="bg1">
                    <a:lumMod val="50000"/>
                  </a:schemeClr>
                </a:solidFill>
                <a:latin typeface="Gotham" panose="02000604040000020004" pitchFamily="2" charset="0"/>
              </a:rPr>
              <a:t>Working atmosphere/ comfort and convenience improved by 5%</a:t>
            </a:r>
            <a:endParaRPr lang="en-US" sz="10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endParaRPr>
          </a:p>
        </p:txBody>
      </p:sp>
      <p:sp>
        <p:nvSpPr>
          <p:cNvPr id="17" name="object 13">
            <a:extLst>
              <a:ext uri="{FF2B5EF4-FFF2-40B4-BE49-F238E27FC236}">
                <a16:creationId xmlns:a16="http://schemas.microsoft.com/office/drawing/2014/main" id="{94702CC8-C92D-4C0C-AF46-CDA45A2B9C34}"/>
              </a:ext>
            </a:extLst>
          </p:cNvPr>
          <p:cNvSpPr/>
          <p:nvPr/>
        </p:nvSpPr>
        <p:spPr>
          <a:xfrm>
            <a:off x="4876800" y="2514600"/>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18" name="object 13">
            <a:extLst>
              <a:ext uri="{FF2B5EF4-FFF2-40B4-BE49-F238E27FC236}">
                <a16:creationId xmlns:a16="http://schemas.microsoft.com/office/drawing/2014/main" id="{0E3AD3A2-7643-4825-B3A9-C876FD9AA58E}"/>
              </a:ext>
            </a:extLst>
          </p:cNvPr>
          <p:cNvSpPr/>
          <p:nvPr/>
        </p:nvSpPr>
        <p:spPr>
          <a:xfrm>
            <a:off x="591002" y="2509241"/>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19" name="object 13">
            <a:extLst>
              <a:ext uri="{FF2B5EF4-FFF2-40B4-BE49-F238E27FC236}">
                <a16:creationId xmlns:a16="http://schemas.microsoft.com/office/drawing/2014/main" id="{1D689734-8E5C-472B-9E1F-CCE073989DAD}"/>
              </a:ext>
            </a:extLst>
          </p:cNvPr>
          <p:cNvSpPr/>
          <p:nvPr/>
        </p:nvSpPr>
        <p:spPr>
          <a:xfrm>
            <a:off x="7010400" y="2466834"/>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7" name="Rectangle 6">
            <a:extLst>
              <a:ext uri="{FF2B5EF4-FFF2-40B4-BE49-F238E27FC236}">
                <a16:creationId xmlns:a16="http://schemas.microsoft.com/office/drawing/2014/main" id="{DA584C43-17A4-43FF-8C46-BABB2850EF99}"/>
              </a:ext>
            </a:extLst>
          </p:cNvPr>
          <p:cNvSpPr/>
          <p:nvPr/>
        </p:nvSpPr>
        <p:spPr>
          <a:xfrm>
            <a:off x="-27577" y="6629400"/>
            <a:ext cx="7891411"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EFB814-5231-43E1-99A2-C77534E3C817}"/>
              </a:ext>
            </a:extLst>
          </p:cNvPr>
          <p:cNvSpPr/>
          <p:nvPr/>
        </p:nvSpPr>
        <p:spPr>
          <a:xfrm>
            <a:off x="730259" y="7457804"/>
            <a:ext cx="6311881" cy="1800493"/>
          </a:xfrm>
          <a:prstGeom prst="rect">
            <a:avLst/>
          </a:prstGeom>
        </p:spPr>
        <p:txBody>
          <a:bodyPr wrap="square">
            <a:spAutoFit/>
          </a:bodyPr>
          <a:lstStyle/>
          <a:p>
            <a:pPr>
              <a:spcAft>
                <a:spcPts val="0"/>
              </a:spcAft>
            </a:pPr>
            <a:r>
              <a:rPr lang="en-GB" sz="1400" b="1" i="1" dirty="0">
                <a:solidFill>
                  <a:schemeClr val="bg1">
                    <a:lumMod val="50000"/>
                  </a:schemeClr>
                </a:solidFill>
                <a:latin typeface="Georgia" panose="02040502050405090303" pitchFamily="18" charset="0"/>
                <a:ea typeface="Arial" panose="020B0604020202020204" pitchFamily="34" charset="0"/>
                <a:cs typeface="Arial" panose="020B0604020202020204" pitchFamily="34" charset="0"/>
              </a:rPr>
              <a:t>To sum up, BREEAM is said to </a:t>
            </a:r>
            <a:r>
              <a:rPr lang="en-US" sz="14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allow developers, owners and tenants “to differentiate themselves in a competitive market with a highly visible, authoritative and internationally recognized quality mark”. </a:t>
            </a:r>
            <a:r>
              <a:rPr lang="en-GB" sz="1400" b="1" i="1" dirty="0">
                <a:solidFill>
                  <a:schemeClr val="bg1">
                    <a:lumMod val="50000"/>
                  </a:schemeClr>
                </a:solidFill>
                <a:latin typeface="Georgia" panose="02040502050405090303" pitchFamily="18" charset="0"/>
                <a:ea typeface="Arial" panose="020B0604020202020204" pitchFamily="34" charset="0"/>
                <a:cs typeface="Arial" panose="020B0604020202020204" pitchFamily="34" charset="0"/>
              </a:rPr>
              <a:t>In general,</a:t>
            </a:r>
            <a:r>
              <a:rPr lang="en-US" sz="14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 BREEAM helps clients to measure and reduce the impacts of their buildings, cut operation</a:t>
            </a:r>
            <a:r>
              <a:rPr lang="ka-GE" sz="1400" b="1" i="1"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al</a:t>
            </a:r>
            <a:r>
              <a:rPr lang="en-US" sz="14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 costs and increase value of their properties</a:t>
            </a:r>
            <a:r>
              <a:rPr lang="ka-GE" sz="1400" b="1" i="1"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 </a:t>
            </a:r>
            <a:r>
              <a:rPr lang="en-US" sz="1400" b="1" i="1" dirty="0">
                <a:solidFill>
                  <a:schemeClr val="bg1">
                    <a:lumMod val="50000"/>
                  </a:schemeClr>
                </a:solidFill>
                <a:latin typeface="Georgia" panose="02040502050405090303" pitchFamily="18" charset="0"/>
                <a:ea typeface="Times New Roman" panose="02020603050405020304" pitchFamily="18" charset="0"/>
                <a:cs typeface="Arial" panose="020B0604020202020204" pitchFamily="34" charset="0"/>
              </a:rPr>
              <a:t>benefiting both the environment and the society. </a:t>
            </a:r>
          </a:p>
          <a:p>
            <a:pPr>
              <a:spcAft>
                <a:spcPts val="0"/>
              </a:spcAft>
            </a:pPr>
            <a:endParaRPr lang="en-US" sz="1300" i="1" dirty="0">
              <a:effectLst/>
              <a:latin typeface="Georgia" panose="02040502050405090303" pitchFamily="18" charset="0"/>
              <a:ea typeface="Times New Roman" panose="02020603050405020304" pitchFamily="18" charset="0"/>
            </a:endParaRPr>
          </a:p>
        </p:txBody>
      </p:sp>
      <p:sp>
        <p:nvSpPr>
          <p:cNvPr id="20" name="object 13">
            <a:extLst>
              <a:ext uri="{FF2B5EF4-FFF2-40B4-BE49-F238E27FC236}">
                <a16:creationId xmlns:a16="http://schemas.microsoft.com/office/drawing/2014/main" id="{766E14FE-68EE-497F-8412-2190E80895EA}"/>
              </a:ext>
            </a:extLst>
          </p:cNvPr>
          <p:cNvSpPr/>
          <p:nvPr/>
        </p:nvSpPr>
        <p:spPr>
          <a:xfrm rot="5400000">
            <a:off x="3886200" y="-1257921"/>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21" name="object 13">
            <a:extLst>
              <a:ext uri="{FF2B5EF4-FFF2-40B4-BE49-F238E27FC236}">
                <a16:creationId xmlns:a16="http://schemas.microsoft.com/office/drawing/2014/main" id="{8091D8F7-FBD4-42FA-BF0B-B1108B0A6FCA}"/>
              </a:ext>
            </a:extLst>
          </p:cNvPr>
          <p:cNvSpPr/>
          <p:nvPr/>
        </p:nvSpPr>
        <p:spPr>
          <a:xfrm rot="5400000">
            <a:off x="3676302" y="-381060"/>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22" name="object 13">
            <a:extLst>
              <a:ext uri="{FF2B5EF4-FFF2-40B4-BE49-F238E27FC236}">
                <a16:creationId xmlns:a16="http://schemas.microsoft.com/office/drawing/2014/main" id="{71E5298D-CB97-4DA8-87E1-EA9FBE446B81}"/>
              </a:ext>
            </a:extLst>
          </p:cNvPr>
          <p:cNvSpPr/>
          <p:nvPr/>
        </p:nvSpPr>
        <p:spPr>
          <a:xfrm rot="5400000">
            <a:off x="3676302" y="585828"/>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24" name="object 13">
            <a:extLst>
              <a:ext uri="{FF2B5EF4-FFF2-40B4-BE49-F238E27FC236}">
                <a16:creationId xmlns:a16="http://schemas.microsoft.com/office/drawing/2014/main" id="{16C7E01C-BC01-4C60-8604-7A05F39CE0A2}"/>
              </a:ext>
            </a:extLst>
          </p:cNvPr>
          <p:cNvSpPr/>
          <p:nvPr/>
        </p:nvSpPr>
        <p:spPr>
          <a:xfrm rot="5400000">
            <a:off x="3676302" y="1600200"/>
            <a:ext cx="0" cy="10058400"/>
          </a:xfrm>
          <a:custGeom>
            <a:avLst/>
            <a:gdLst/>
            <a:ahLst/>
            <a:cxnLst/>
            <a:rect l="l" t="t" r="r" b="b"/>
            <a:pathLst>
              <a:path h="10058400">
                <a:moveTo>
                  <a:pt x="0" y="0"/>
                </a:moveTo>
                <a:lnTo>
                  <a:pt x="0" y="10058399"/>
                </a:lnTo>
              </a:path>
            </a:pathLst>
          </a:custGeom>
          <a:ln w="3175">
            <a:solidFill>
              <a:srgbClr val="ADBE32"/>
            </a:solidFill>
          </a:ln>
        </p:spPr>
        <p:txBody>
          <a:bodyPr wrap="square" lIns="0" tIns="0" rIns="0" bIns="0" rtlCol="0"/>
          <a:lstStyle/>
          <a:p>
            <a:endParaRPr/>
          </a:p>
        </p:txBody>
      </p:sp>
      <p:sp>
        <p:nvSpPr>
          <p:cNvPr id="25" name="TextBox 24">
            <a:extLst>
              <a:ext uri="{FF2B5EF4-FFF2-40B4-BE49-F238E27FC236}">
                <a16:creationId xmlns:a16="http://schemas.microsoft.com/office/drawing/2014/main" id="{AEAEA801-D420-4CC0-9B9F-E5BF996FBE17}"/>
              </a:ext>
            </a:extLst>
          </p:cNvPr>
          <p:cNvSpPr txBox="1"/>
          <p:nvPr/>
        </p:nvSpPr>
        <p:spPr>
          <a:xfrm>
            <a:off x="6139613" y="9464442"/>
            <a:ext cx="1219200" cy="246221"/>
          </a:xfrm>
          <a:prstGeom prst="rect">
            <a:avLst/>
          </a:prstGeom>
          <a:noFill/>
        </p:spPr>
        <p:txBody>
          <a:bodyPr wrap="square" rtlCol="0">
            <a:spAutoFit/>
          </a:bodyPr>
          <a:lstStyle/>
          <a:p>
            <a:pPr algn="r"/>
            <a:r>
              <a:rPr lang="en-US" sz="1000" dirty="0">
                <a:solidFill>
                  <a:schemeClr val="bg1">
                    <a:lumMod val="50000"/>
                  </a:schemeClr>
                </a:solidFill>
                <a:latin typeface="Arial" panose="020B0604020202020204" pitchFamily="34" charset="0"/>
                <a:cs typeface="Arial" panose="020B0604020202020204" pitchFamily="34" charset="0"/>
              </a:rPr>
              <a:t>6</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495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30F9F5-923A-47F4-BD79-5E632FCE3F0C}"/>
              </a:ext>
            </a:extLst>
          </p:cNvPr>
          <p:cNvPicPr/>
          <p:nvPr/>
        </p:nvPicPr>
        <p:blipFill rotWithShape="1">
          <a:blip r:embed="rId2">
            <a:extLst>
              <a:ext uri="{28A0092B-C50C-407E-A947-70E740481C1C}">
                <a14:useLocalDpi xmlns:a14="http://schemas.microsoft.com/office/drawing/2010/main" val="0"/>
              </a:ext>
            </a:extLst>
          </a:blip>
          <a:srcRect r="23257"/>
          <a:stretch/>
        </p:blipFill>
        <p:spPr bwMode="auto">
          <a:xfrm>
            <a:off x="-22450" y="-38100"/>
            <a:ext cx="7794850" cy="10096500"/>
          </a:xfrm>
          <a:prstGeom prst="rect">
            <a:avLst/>
          </a:prstGeom>
          <a:noFill/>
          <a:ln>
            <a:noFill/>
          </a:ln>
        </p:spPr>
      </p:pic>
      <p:sp>
        <p:nvSpPr>
          <p:cNvPr id="6" name="Right Triangle 4">
            <a:extLst>
              <a:ext uri="{FF2B5EF4-FFF2-40B4-BE49-F238E27FC236}">
                <a16:creationId xmlns:a16="http://schemas.microsoft.com/office/drawing/2014/main" id="{DC6AB640-0565-4750-A641-9ECCA2E31323}"/>
              </a:ext>
            </a:extLst>
          </p:cNvPr>
          <p:cNvSpPr/>
          <p:nvPr/>
        </p:nvSpPr>
        <p:spPr>
          <a:xfrm rot="5400000">
            <a:off x="2389077" y="-1725723"/>
            <a:ext cx="3124198" cy="7947252"/>
          </a:xfrm>
          <a:custGeom>
            <a:avLst/>
            <a:gdLst>
              <a:gd name="connsiteX0" fmla="*/ 0 w 9675630"/>
              <a:gd name="connsiteY0" fmla="*/ 6475227 h 6475227"/>
              <a:gd name="connsiteX1" fmla="*/ 0 w 9675630"/>
              <a:gd name="connsiteY1" fmla="*/ 0 h 6475227"/>
              <a:gd name="connsiteX2" fmla="*/ 9675630 w 9675630"/>
              <a:gd name="connsiteY2" fmla="*/ 6475227 h 6475227"/>
              <a:gd name="connsiteX3" fmla="*/ 0 w 9675630"/>
              <a:gd name="connsiteY3"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9675630 w 9675630"/>
              <a:gd name="connsiteY3" fmla="*/ 6475227 h 6475227"/>
              <a:gd name="connsiteX4" fmla="*/ 0 w 9675630"/>
              <a:gd name="connsiteY4" fmla="*/ 6475227 h 6475227"/>
              <a:gd name="connsiteX0" fmla="*/ 0 w 9675630"/>
              <a:gd name="connsiteY0" fmla="*/ 6475227 h 6475227"/>
              <a:gd name="connsiteX1" fmla="*/ 0 w 9675630"/>
              <a:gd name="connsiteY1" fmla="*/ 0 h 6475227"/>
              <a:gd name="connsiteX2" fmla="*/ 1562989 w 9675630"/>
              <a:gd name="connsiteY2" fmla="*/ 1073888 h 6475227"/>
              <a:gd name="connsiteX3" fmla="*/ 1562986 w 9675630"/>
              <a:gd name="connsiteY3" fmla="*/ 1073888 h 6475227"/>
              <a:gd name="connsiteX4" fmla="*/ 9675630 w 9675630"/>
              <a:gd name="connsiteY4" fmla="*/ 6475227 h 6475227"/>
              <a:gd name="connsiteX5" fmla="*/ 0 w 9675630"/>
              <a:gd name="connsiteY5" fmla="*/ 6475227 h 6475227"/>
              <a:gd name="connsiteX0" fmla="*/ 0 w 9675630"/>
              <a:gd name="connsiteY0" fmla="*/ 6528391 h 6528391"/>
              <a:gd name="connsiteX1" fmla="*/ 0 w 9675630"/>
              <a:gd name="connsiteY1" fmla="*/ 53164 h 6528391"/>
              <a:gd name="connsiteX2" fmla="*/ 1562989 w 9675630"/>
              <a:gd name="connsiteY2" fmla="*/ 1127052 h 6528391"/>
              <a:gd name="connsiteX3" fmla="*/ 1690580 w 9675630"/>
              <a:gd name="connsiteY3" fmla="*/ 0 h 6528391"/>
              <a:gd name="connsiteX4" fmla="*/ 9675630 w 9675630"/>
              <a:gd name="connsiteY4" fmla="*/ 6528391 h 6528391"/>
              <a:gd name="connsiteX5" fmla="*/ 0 w 9675630"/>
              <a:gd name="connsiteY5" fmla="*/ 6528391 h 6528391"/>
              <a:gd name="connsiteX0" fmla="*/ 0 w 9675630"/>
              <a:gd name="connsiteY0" fmla="*/ 6528391 h 6528391"/>
              <a:gd name="connsiteX1" fmla="*/ 0 w 9675630"/>
              <a:gd name="connsiteY1" fmla="*/ 53164 h 6528391"/>
              <a:gd name="connsiteX2" fmla="*/ 1690580 w 9675630"/>
              <a:gd name="connsiteY2" fmla="*/ 0 h 6528391"/>
              <a:gd name="connsiteX3" fmla="*/ 9675630 w 9675630"/>
              <a:gd name="connsiteY3" fmla="*/ 6528391 h 6528391"/>
              <a:gd name="connsiteX4" fmla="*/ 0 w 9675630"/>
              <a:gd name="connsiteY4" fmla="*/ 6528391 h 6528391"/>
              <a:gd name="connsiteX0" fmla="*/ 0 w 9675630"/>
              <a:gd name="connsiteY0" fmla="*/ 6496493 h 6496493"/>
              <a:gd name="connsiteX1" fmla="*/ 0 w 9675630"/>
              <a:gd name="connsiteY1" fmla="*/ 21266 h 6496493"/>
              <a:gd name="connsiteX2" fmla="*/ 1743746 w 9675630"/>
              <a:gd name="connsiteY2" fmla="*/ 0 h 6496493"/>
              <a:gd name="connsiteX3" fmla="*/ 9675630 w 9675630"/>
              <a:gd name="connsiteY3" fmla="*/ 6496493 h 6496493"/>
              <a:gd name="connsiteX4" fmla="*/ 0 w 9675630"/>
              <a:gd name="connsiteY4"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208334 w 9675630"/>
              <a:gd name="connsiteY3" fmla="*/ 5273750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9579937 w 9675630"/>
              <a:gd name="connsiteY3" fmla="*/ 2817629 h 6496493"/>
              <a:gd name="connsiteX4" fmla="*/ 9675630 w 9675630"/>
              <a:gd name="connsiteY4" fmla="*/ 6496493 h 6496493"/>
              <a:gd name="connsiteX5" fmla="*/ 0 w 9675630"/>
              <a:gd name="connsiteY5" fmla="*/ 6496493 h 6496493"/>
              <a:gd name="connsiteX0" fmla="*/ 0 w 9675630"/>
              <a:gd name="connsiteY0" fmla="*/ 6496493 h 6496493"/>
              <a:gd name="connsiteX1" fmla="*/ 0 w 9675630"/>
              <a:gd name="connsiteY1" fmla="*/ 21266 h 6496493"/>
              <a:gd name="connsiteX2" fmla="*/ 1743746 w 9675630"/>
              <a:gd name="connsiteY2" fmla="*/ 0 h 6496493"/>
              <a:gd name="connsiteX3" fmla="*/ 8069543 w 9675630"/>
              <a:gd name="connsiteY3" fmla="*/ 2343983 h 6496493"/>
              <a:gd name="connsiteX4" fmla="*/ 9675630 w 9675630"/>
              <a:gd name="connsiteY4" fmla="*/ 6496493 h 6496493"/>
              <a:gd name="connsiteX5" fmla="*/ 0 w 9675630"/>
              <a:gd name="connsiteY5" fmla="*/ 6496493 h 6496493"/>
              <a:gd name="connsiteX0" fmla="*/ 0 w 9740305"/>
              <a:gd name="connsiteY0" fmla="*/ 6504181 h 6504181"/>
              <a:gd name="connsiteX1" fmla="*/ 0 w 9740305"/>
              <a:gd name="connsiteY1" fmla="*/ 28954 h 6504181"/>
              <a:gd name="connsiteX2" fmla="*/ 1743746 w 9740305"/>
              <a:gd name="connsiteY2" fmla="*/ 7688 h 6504181"/>
              <a:gd name="connsiteX3" fmla="*/ 9740305 w 9740305"/>
              <a:gd name="connsiteY3" fmla="*/ 0 h 6504181"/>
              <a:gd name="connsiteX4" fmla="*/ 9675630 w 9740305"/>
              <a:gd name="connsiteY4" fmla="*/ 6504181 h 6504181"/>
              <a:gd name="connsiteX5" fmla="*/ 0 w 9740305"/>
              <a:gd name="connsiteY5" fmla="*/ 6504181 h 6504181"/>
              <a:gd name="connsiteX0" fmla="*/ 0 w 9740305"/>
              <a:gd name="connsiteY0" fmla="*/ 6504181 h 6504181"/>
              <a:gd name="connsiteX1" fmla="*/ 0 w 9740305"/>
              <a:gd name="connsiteY1" fmla="*/ 28954 h 6504181"/>
              <a:gd name="connsiteX2" fmla="*/ 9740305 w 9740305"/>
              <a:gd name="connsiteY2" fmla="*/ 0 h 6504181"/>
              <a:gd name="connsiteX3" fmla="*/ 9675630 w 9740305"/>
              <a:gd name="connsiteY3" fmla="*/ 6504181 h 6504181"/>
              <a:gd name="connsiteX4" fmla="*/ 0 w 9740305"/>
              <a:gd name="connsiteY4" fmla="*/ 6504181 h 6504181"/>
              <a:gd name="connsiteX0" fmla="*/ 0 w 9781055"/>
              <a:gd name="connsiteY0" fmla="*/ 6504181 h 6504181"/>
              <a:gd name="connsiteX1" fmla="*/ 0 w 9781055"/>
              <a:gd name="connsiteY1" fmla="*/ 28954 h 6504181"/>
              <a:gd name="connsiteX2" fmla="*/ 9781055 w 9781055"/>
              <a:gd name="connsiteY2" fmla="*/ 0 h 6504181"/>
              <a:gd name="connsiteX3" fmla="*/ 9675630 w 9781055"/>
              <a:gd name="connsiteY3" fmla="*/ 6504181 h 6504181"/>
              <a:gd name="connsiteX4" fmla="*/ 0 w 9781055"/>
              <a:gd name="connsiteY4" fmla="*/ 6504181 h 6504181"/>
              <a:gd name="connsiteX0" fmla="*/ 0 w 9825050"/>
              <a:gd name="connsiteY0" fmla="*/ 6504181 h 6504181"/>
              <a:gd name="connsiteX1" fmla="*/ 0 w 9825050"/>
              <a:gd name="connsiteY1" fmla="*/ 28954 h 6504181"/>
              <a:gd name="connsiteX2" fmla="*/ 9781055 w 9825050"/>
              <a:gd name="connsiteY2" fmla="*/ 0 h 6504181"/>
              <a:gd name="connsiteX3" fmla="*/ 9825050 w 9825050"/>
              <a:gd name="connsiteY3" fmla="*/ 6504181 h 6504181"/>
              <a:gd name="connsiteX4" fmla="*/ 0 w 9825050"/>
              <a:gd name="connsiteY4" fmla="*/ 6504181 h 6504181"/>
              <a:gd name="connsiteX0" fmla="*/ 2 w 9825052"/>
              <a:gd name="connsiteY0" fmla="*/ 6534018 h 6534018"/>
              <a:gd name="connsiteX1" fmla="*/ 0 w 9825052"/>
              <a:gd name="connsiteY1" fmla="*/ 0 h 6534018"/>
              <a:gd name="connsiteX2" fmla="*/ 9781057 w 9825052"/>
              <a:gd name="connsiteY2" fmla="*/ 29837 h 6534018"/>
              <a:gd name="connsiteX3" fmla="*/ 9825052 w 9825052"/>
              <a:gd name="connsiteY3" fmla="*/ 6534018 h 6534018"/>
              <a:gd name="connsiteX4" fmla="*/ 2 w 9825052"/>
              <a:gd name="connsiteY4" fmla="*/ 6534018 h 6534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5052" h="6534018">
                <a:moveTo>
                  <a:pt x="2" y="6534018"/>
                </a:moveTo>
                <a:cubicBezTo>
                  <a:pt x="1" y="4356012"/>
                  <a:pt x="1" y="2178006"/>
                  <a:pt x="0" y="0"/>
                </a:cubicBezTo>
                <a:lnTo>
                  <a:pt x="9781057" y="29837"/>
                </a:lnTo>
                <a:lnTo>
                  <a:pt x="9825052" y="6534018"/>
                </a:lnTo>
                <a:lnTo>
                  <a:pt x="2" y="6534018"/>
                </a:lnTo>
                <a:close/>
              </a:path>
            </a:pathLst>
          </a:custGeom>
          <a:gradFill>
            <a:gsLst>
              <a:gs pos="0">
                <a:srgbClr val="ADBE32">
                  <a:alpha val="18000"/>
                </a:srgbClr>
              </a:gs>
              <a:gs pos="100000">
                <a:srgbClr val="758022">
                  <a:alpha val="6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4344" tIns="47170" rIns="94344" bIns="47170" numCol="1" spcCol="0" rtlCol="0" fromWordArt="0" anchor="ctr" anchorCtr="0" forceAA="0" compatLnSpc="1">
            <a:prstTxWarp prst="textNoShape">
              <a:avLst/>
            </a:prstTxWarp>
            <a:noAutofit/>
          </a:bodyPr>
          <a:lstStyle/>
          <a:p>
            <a:endParaRPr lang="en-GB" sz="1856"/>
          </a:p>
        </p:txBody>
      </p:sp>
      <p:sp>
        <p:nvSpPr>
          <p:cNvPr id="3" name="Rectangle 2">
            <a:extLst>
              <a:ext uri="{FF2B5EF4-FFF2-40B4-BE49-F238E27FC236}">
                <a16:creationId xmlns:a16="http://schemas.microsoft.com/office/drawing/2014/main" id="{4F973946-2ADA-4F56-8588-B0D6B4F9B513}"/>
              </a:ext>
            </a:extLst>
          </p:cNvPr>
          <p:cNvSpPr/>
          <p:nvPr/>
        </p:nvSpPr>
        <p:spPr>
          <a:xfrm>
            <a:off x="609600" y="914400"/>
            <a:ext cx="5715000" cy="2400657"/>
          </a:xfrm>
          <a:prstGeom prst="rect">
            <a:avLst/>
          </a:prstGeom>
        </p:spPr>
        <p:txBody>
          <a:bodyPr wrap="square">
            <a:spAutoFit/>
          </a:bodyPr>
          <a:lstStyle/>
          <a:p>
            <a:pPr>
              <a:spcAft>
                <a:spcPts val="0"/>
              </a:spcAft>
            </a:pPr>
            <a:r>
              <a:rPr lang="en-GB" sz="4000" b="1" dirty="0">
                <a:solidFill>
                  <a:schemeClr val="bg1"/>
                </a:solidFill>
                <a:effectLst>
                  <a:outerShdw blurRad="50800" dist="38100" dir="2700000" algn="tl" rotWithShape="0">
                    <a:prstClr val="black">
                      <a:alpha val="40000"/>
                    </a:prstClr>
                  </a:outerShdw>
                </a:effectLst>
                <a:latin typeface="Gotham" panose="02000604040000020004" pitchFamily="2" charset="0"/>
                <a:ea typeface="Arial" panose="020B0604020202020204" pitchFamily="34" charset="0"/>
                <a:cs typeface="Arial" panose="020B0604020202020204" pitchFamily="34" charset="0"/>
              </a:rPr>
              <a:t>CASE STUDY 1</a:t>
            </a:r>
          </a:p>
          <a:p>
            <a:pPr>
              <a:spcAft>
                <a:spcPts val="0"/>
              </a:spcAft>
            </a:pPr>
            <a:endParaRPr lang="en-US" sz="4000"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a:p>
            <a:pPr>
              <a:spcBef>
                <a:spcPts val="1200"/>
              </a:spcBef>
              <a:spcAft>
                <a:spcPts val="0"/>
              </a:spcAft>
            </a:pPr>
            <a:r>
              <a:rPr lang="en-GB" sz="3200" b="1" i="1" kern="0" dirty="0">
                <a:solidFill>
                  <a:schemeClr val="bg1"/>
                </a:solidFill>
                <a:effectLst>
                  <a:outerShdw blurRad="50800" dist="38100" dir="2700000" algn="tl" rotWithShape="0">
                    <a:prstClr val="black">
                      <a:alpha val="40000"/>
                    </a:prstClr>
                  </a:outerShdw>
                </a:effectLst>
                <a:latin typeface="Georgia" panose="02040502050405090303" pitchFamily="18" charset="0"/>
                <a:ea typeface="Arial" panose="020B0604020202020204" pitchFamily="34" charset="0"/>
                <a:cs typeface="Arial" panose="020B0604020202020204" pitchFamily="34" charset="0"/>
              </a:rPr>
              <a:t>Name: </a:t>
            </a:r>
            <a:r>
              <a:rPr lang="en-US" sz="3200" b="1" i="1" kern="0" dirty="0">
                <a:solidFill>
                  <a:schemeClr val="bg1"/>
                </a:solidFill>
                <a:effectLst>
                  <a:outerShdw blurRad="50800" dist="38100" dir="2700000" algn="tl" rotWithShape="0">
                    <a:prstClr val="black">
                      <a:alpha val="40000"/>
                    </a:prstClr>
                  </a:outerShdw>
                </a:effectLst>
                <a:latin typeface="Georgia" panose="02040502050405090303" pitchFamily="18" charset="0"/>
                <a:ea typeface="MS PGothic" panose="020B0600070205080204" pitchFamily="34" charset="-128"/>
                <a:cs typeface="Arial" panose="020B0604020202020204" pitchFamily="34" charset="0"/>
              </a:rPr>
              <a:t>Krisztina Palace</a:t>
            </a:r>
            <a:endParaRPr lang="en-US" sz="4000" b="1" kern="0" dirty="0">
              <a:solidFill>
                <a:schemeClr val="bg1"/>
              </a:solidFill>
              <a:effectLst>
                <a:outerShdw blurRad="50800" dist="38100" dir="2700000" algn="tl" rotWithShape="0">
                  <a:prstClr val="black">
                    <a:alpha val="40000"/>
                  </a:prstClr>
                </a:outerShdw>
              </a:effectLst>
              <a:latin typeface="Arial" panose="020B0604020202020204" pitchFamily="34" charset="0"/>
              <a:ea typeface="MS PGothic" panose="020B0600070205080204" pitchFamily="34" charset="-128"/>
              <a:cs typeface="Arial" panose="020B0604020202020204" pitchFamily="34" charset="0"/>
            </a:endParaRPr>
          </a:p>
          <a:p>
            <a:pPr>
              <a:spcAft>
                <a:spcPts val="0"/>
              </a:spcAft>
            </a:pPr>
            <a:r>
              <a:rPr lang="en-GB" sz="2800" b="1" i="1" dirty="0">
                <a:solidFill>
                  <a:schemeClr val="bg1"/>
                </a:solidFill>
                <a:effectLst>
                  <a:outerShdw blurRad="50800" dist="38100" dir="2700000" algn="tl" rotWithShape="0">
                    <a:prstClr val="black">
                      <a:alpha val="40000"/>
                    </a:prstClr>
                  </a:outerShdw>
                </a:effectLst>
                <a:latin typeface="Georgia" panose="02040502050405090303" pitchFamily="18" charset="0"/>
                <a:ea typeface="Arial" panose="020B0604020202020204" pitchFamily="34" charset="0"/>
                <a:cs typeface="Arial" panose="020B0604020202020204" pitchFamily="34" charset="0"/>
              </a:rPr>
              <a:t>Location:</a:t>
            </a:r>
            <a:r>
              <a:rPr lang="en-US" sz="2800" b="1" i="1" dirty="0">
                <a:solidFill>
                  <a:schemeClr val="bg1"/>
                </a:solidFill>
                <a:effectLst>
                  <a:outerShdw blurRad="50800" dist="38100" dir="2700000" algn="tl" rotWithShape="0">
                    <a:prstClr val="black">
                      <a:alpha val="40000"/>
                    </a:prstClr>
                  </a:outerShdw>
                </a:effectLst>
                <a:latin typeface="Georgia" panose="02040502050405090303" pitchFamily="18" charset="0"/>
                <a:ea typeface="Times New Roman" panose="02020603050405020304" pitchFamily="18" charset="0"/>
                <a:cs typeface="Arial" panose="020B0604020202020204" pitchFamily="34" charset="0"/>
              </a:rPr>
              <a:t> Budapest, Hungary</a:t>
            </a:r>
            <a:endParaRPr lang="en-US" sz="2800" i="1" dirty="0">
              <a:solidFill>
                <a:schemeClr val="bg1"/>
              </a:solidFill>
              <a:effectLst>
                <a:outerShdw blurRad="50800" dist="38100" dir="2700000" algn="tl" rotWithShape="0">
                  <a:prstClr val="black">
                    <a:alpha val="40000"/>
                  </a:prstClr>
                </a:outerShdw>
              </a:effectLst>
              <a:latin typeface="Georgia" panose="02040502050405090303" pitchFamily="18" charset="0"/>
              <a:ea typeface="Times New Roman" panose="02020603050405020304" pitchFamily="18" charset="0"/>
            </a:endParaRPr>
          </a:p>
        </p:txBody>
      </p:sp>
    </p:spTree>
    <p:extLst>
      <p:ext uri="{BB962C8B-B14F-4D97-AF65-F5344CB8AC3E}">
        <p14:creationId xmlns:p14="http://schemas.microsoft.com/office/powerpoint/2010/main" val="181545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6FF0BC-B26C-4320-A62C-B62B001EAE1D}"/>
              </a:ext>
            </a:extLst>
          </p:cNvPr>
          <p:cNvSpPr/>
          <p:nvPr/>
        </p:nvSpPr>
        <p:spPr>
          <a:xfrm>
            <a:off x="2106989" y="622233"/>
            <a:ext cx="5268912" cy="3954929"/>
          </a:xfrm>
          <a:prstGeom prst="rect">
            <a:avLst/>
          </a:prstGeom>
        </p:spPr>
        <p:txBody>
          <a:bodyPr wrap="square">
            <a:spAutoFit/>
          </a:bodyPr>
          <a:lstStyle/>
          <a:p>
            <a:pPr>
              <a:spcBef>
                <a:spcPts val="600"/>
              </a:spcBef>
              <a:spcAft>
                <a:spcPts val="600"/>
              </a:spcAft>
            </a:pPr>
            <a:r>
              <a:rPr lang="en-US" sz="1300" dirty="0">
                <a:solidFill>
                  <a:schemeClr val="bg1">
                    <a:lumMod val="50000"/>
                  </a:schemeClr>
                </a:solidFill>
                <a:latin typeface="Gotham" panose="02000604040000020004" pitchFamily="2" charset="0"/>
                <a:ea typeface="Times New Roman" panose="02020603050405020304" pitchFamily="18" charset="0"/>
                <a:cs typeface="Arial" panose="020B0604020202020204" pitchFamily="34" charset="0"/>
              </a:rPr>
              <a:t>Krisztina Palace</a:t>
            </a:r>
            <a:r>
              <a:rPr lang="en-US" sz="1300" dirty="0">
                <a:solidFill>
                  <a:schemeClr val="bg1">
                    <a:lumMod val="50000"/>
                  </a:schemeClr>
                </a:solidFill>
                <a:latin typeface="Gotham" panose="02000604040000020004" pitchFamily="2" charset="0"/>
                <a:ea typeface="Arial" panose="020B0604020202020204" pitchFamily="34" charset="0"/>
                <a:cs typeface="Arial" panose="020B0604020202020204" pitchFamily="34" charset="0"/>
              </a:rPr>
              <a:t> is the office building built in 2010. It has a 15,745 m</a:t>
            </a:r>
            <a:r>
              <a:rPr lang="en-US" sz="1300" baseline="30000" dirty="0">
                <a:solidFill>
                  <a:schemeClr val="bg1">
                    <a:lumMod val="50000"/>
                  </a:schemeClr>
                </a:solidFill>
                <a:latin typeface="Gotham" panose="02000604040000020004" pitchFamily="2" charset="0"/>
                <a:ea typeface="Arial" panose="020B0604020202020204" pitchFamily="34" charset="0"/>
                <a:cs typeface="Arial" panose="020B0604020202020204" pitchFamily="34" charset="0"/>
              </a:rPr>
              <a:t>2</a:t>
            </a:r>
            <a:r>
              <a:rPr lang="en-US" sz="1300" dirty="0">
                <a:solidFill>
                  <a:schemeClr val="bg1">
                    <a:lumMod val="50000"/>
                  </a:schemeClr>
                </a:solidFill>
                <a:latin typeface="Gotham" panose="02000604040000020004" pitchFamily="2" charset="0"/>
                <a:ea typeface="Arial" panose="020B0604020202020204" pitchFamily="34" charset="0"/>
                <a:cs typeface="Arial" panose="020B0604020202020204" pitchFamily="34" charset="0"/>
              </a:rPr>
              <a:t> office space, and 399 underground parking spots. </a:t>
            </a:r>
            <a:endParaRPr lang="en-US" sz="1300" dirty="0">
              <a:solidFill>
                <a:schemeClr val="bg1">
                  <a:lumMod val="50000"/>
                </a:schemeClr>
              </a:solidFill>
              <a:latin typeface="Times New Roman" panose="02020603050405020304" pitchFamily="18" charset="0"/>
              <a:ea typeface="Times New Roman" panose="02020603050405020304" pitchFamily="18" charset="0"/>
            </a:endParaRPr>
          </a:p>
          <a:p>
            <a:pPr>
              <a:spcBef>
                <a:spcPts val="600"/>
              </a:spcBef>
              <a:spcAft>
                <a:spcPts val="600"/>
              </a:spcAft>
            </a:pPr>
            <a:r>
              <a:rPr lang="en-US" sz="1300" dirty="0">
                <a:solidFill>
                  <a:schemeClr val="bg1">
                    <a:lumMod val="50000"/>
                  </a:schemeClr>
                </a:solidFill>
                <a:latin typeface="Gotham" panose="02000604040000020004" pitchFamily="2" charset="0"/>
                <a:ea typeface="Arial" panose="020B0604020202020204" pitchFamily="34" charset="0"/>
                <a:cs typeface="Arial" panose="020B0604020202020204" pitchFamily="34" charset="0"/>
              </a:rPr>
              <a:t>Initially the BREEAM certification was targeted to enhance the reputation of the building and to make it more attractive for prospective tenants. Notably, the office structure has unique architectural design, natural stone facades, while offices are filled with natural light and are equipped with suspended acoustical ceiling. </a:t>
            </a:r>
            <a:endParaRPr lang="en-US" sz="1300" dirty="0">
              <a:solidFill>
                <a:schemeClr val="bg1">
                  <a:lumMod val="50000"/>
                </a:schemeClr>
              </a:solidFill>
              <a:latin typeface="Times New Roman" panose="02020603050405020304" pitchFamily="18" charset="0"/>
              <a:ea typeface="Times New Roman" panose="02020603050405020304" pitchFamily="18" charset="0"/>
            </a:endParaRPr>
          </a:p>
          <a:p>
            <a:pPr>
              <a:spcBef>
                <a:spcPts val="600"/>
              </a:spcBef>
              <a:spcAft>
                <a:spcPts val="600"/>
              </a:spcAft>
            </a:pPr>
            <a:r>
              <a:rPr lang="en-US" sz="1300" dirty="0">
                <a:solidFill>
                  <a:schemeClr val="bg1">
                    <a:lumMod val="50000"/>
                  </a:schemeClr>
                </a:solidFill>
                <a:latin typeface="Gotham" panose="02000604040000020004" pitchFamily="2" charset="0"/>
                <a:ea typeface="Arial" panose="020B0604020202020204" pitchFamily="34" charset="0"/>
                <a:cs typeface="Arial" panose="020B0604020202020204" pitchFamily="34" charset="0"/>
              </a:rPr>
              <a:t>The building got high scores in several criteria, namely in Transport, due to excellent transport links to the location – railway station, trams and bus stops; scores were gained in Pollution and Waste category too, as the building employs environmentally friendly waste disposal methods, waste compactor and collection of recyclable wastes. </a:t>
            </a:r>
            <a:endParaRPr lang="en-US" sz="1300" dirty="0">
              <a:solidFill>
                <a:schemeClr val="bg1">
                  <a:lumMod val="50000"/>
                </a:schemeClr>
              </a:solidFill>
              <a:latin typeface="Times New Roman" panose="02020603050405020304" pitchFamily="18" charset="0"/>
              <a:ea typeface="Times New Roman" panose="02020603050405020304" pitchFamily="18" charset="0"/>
            </a:endParaRPr>
          </a:p>
          <a:p>
            <a:pPr>
              <a:spcBef>
                <a:spcPts val="600"/>
              </a:spcBef>
              <a:spcAft>
                <a:spcPts val="600"/>
              </a:spcAft>
            </a:pPr>
            <a:r>
              <a:rPr lang="en-US" sz="1300" dirty="0">
                <a:solidFill>
                  <a:schemeClr val="bg1">
                    <a:lumMod val="50000"/>
                  </a:schemeClr>
                </a:solidFill>
                <a:latin typeface="Gotham" panose="02000604040000020004" pitchFamily="2" charset="0"/>
                <a:ea typeface="Arial" panose="020B0604020202020204" pitchFamily="34" charset="0"/>
                <a:cs typeface="Arial" panose="020B0604020202020204" pitchFamily="34" charset="0"/>
              </a:rPr>
              <a:t>The owners are also working on using groundwater or rainwater as alternative sources of water for irrigation, and other renewable energy sources for energy demand.</a:t>
            </a:r>
            <a:endParaRPr lang="en-US" sz="1300" dirty="0">
              <a:solidFill>
                <a:schemeClr val="bg1">
                  <a:lumMod val="50000"/>
                </a:schemeClr>
              </a:solidFill>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CDB00899-3761-4CC9-A4BB-545E33D61B82}"/>
              </a:ext>
            </a:extLst>
          </p:cNvPr>
          <p:cNvGraphicFramePr>
            <a:graphicFrameLocks noChangeAspect="1"/>
          </p:cNvGraphicFramePr>
          <p:nvPr>
            <p:extLst>
              <p:ext uri="{D42A27DB-BD31-4B8C-83A1-F6EECF244321}">
                <p14:modId xmlns:p14="http://schemas.microsoft.com/office/powerpoint/2010/main" val="2318762736"/>
              </p:ext>
            </p:extLst>
          </p:nvPr>
        </p:nvGraphicFramePr>
        <p:xfrm>
          <a:off x="2106989" y="4800600"/>
          <a:ext cx="5268912" cy="3260725"/>
        </p:xfrm>
        <a:graphic>
          <a:graphicData uri="http://schemas.openxmlformats.org/presentationml/2006/ole">
            <mc:AlternateContent xmlns:mc="http://schemas.openxmlformats.org/markup-compatibility/2006">
              <mc:Choice xmlns:v="urn:schemas-microsoft-com:vml" Requires="v">
                <p:oleObj spid="_x0000_s1092" name="CorelDRAW" r:id="rId3" imgW="5269054" imgH="3260979" progId="CorelDraw.Graphic.22">
                  <p:embed/>
                </p:oleObj>
              </mc:Choice>
              <mc:Fallback>
                <p:oleObj name="CorelDRAW" r:id="rId3" imgW="5269054" imgH="3260979" progId="CorelDraw.Graphic.22">
                  <p:embed/>
                  <p:pic>
                    <p:nvPicPr>
                      <p:cNvPr id="0" name=""/>
                      <p:cNvPicPr/>
                      <p:nvPr/>
                    </p:nvPicPr>
                    <p:blipFill>
                      <a:blip r:embed="rId4"/>
                      <a:stretch>
                        <a:fillRect/>
                      </a:stretch>
                    </p:blipFill>
                    <p:spPr>
                      <a:xfrm>
                        <a:off x="2106989" y="4800600"/>
                        <a:ext cx="5268912" cy="32607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AC5D8B7-044B-4E15-A80A-58C90DB229E3}"/>
              </a:ext>
            </a:extLst>
          </p:cNvPr>
          <p:cNvGraphicFramePr>
            <a:graphicFrameLocks noChangeAspect="1"/>
          </p:cNvGraphicFramePr>
          <p:nvPr>
            <p:extLst>
              <p:ext uri="{D42A27DB-BD31-4B8C-83A1-F6EECF244321}">
                <p14:modId xmlns:p14="http://schemas.microsoft.com/office/powerpoint/2010/main" val="409223918"/>
              </p:ext>
            </p:extLst>
          </p:nvPr>
        </p:nvGraphicFramePr>
        <p:xfrm>
          <a:off x="5078789" y="5715000"/>
          <a:ext cx="642144" cy="800712"/>
        </p:xfrm>
        <a:graphic>
          <a:graphicData uri="http://schemas.openxmlformats.org/presentationml/2006/ole">
            <mc:AlternateContent xmlns:mc="http://schemas.openxmlformats.org/markup-compatibility/2006">
              <mc:Choice xmlns:v="urn:schemas-microsoft-com:vml" Requires="v">
                <p:oleObj spid="_x0000_s1093" name="CorelDRAW" r:id="rId5" imgW="905959" imgH="1129796" progId="CorelDraw.Graphic.22">
                  <p:embed/>
                </p:oleObj>
              </mc:Choice>
              <mc:Fallback>
                <p:oleObj name="CorelDRAW" r:id="rId5" imgW="905959" imgH="1129796" progId="CorelDraw.Graphic.22">
                  <p:embed/>
                  <p:pic>
                    <p:nvPicPr>
                      <p:cNvPr id="0" name=""/>
                      <p:cNvPicPr/>
                      <p:nvPr/>
                    </p:nvPicPr>
                    <p:blipFill>
                      <a:blip r:embed="rId6"/>
                      <a:stretch>
                        <a:fillRect/>
                      </a:stretch>
                    </p:blipFill>
                    <p:spPr>
                      <a:xfrm>
                        <a:off x="5078789" y="5715000"/>
                        <a:ext cx="642144" cy="800712"/>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06C049D-67D9-4103-9419-74EAC7CCFB7C}"/>
              </a:ext>
            </a:extLst>
          </p:cNvPr>
          <p:cNvSpPr/>
          <p:nvPr/>
        </p:nvSpPr>
        <p:spPr>
          <a:xfrm>
            <a:off x="2286638" y="8697503"/>
            <a:ext cx="4909613" cy="738664"/>
          </a:xfrm>
          <a:prstGeom prst="rect">
            <a:avLst/>
          </a:prstGeom>
        </p:spPr>
        <p:txBody>
          <a:bodyPr wrap="square">
            <a:spAutoFit/>
          </a:bodyPr>
          <a:lstStyle/>
          <a:p>
            <a:pPr>
              <a:spcBef>
                <a:spcPts val="600"/>
              </a:spcBef>
              <a:spcAft>
                <a:spcPts val="600"/>
              </a:spcAft>
            </a:pPr>
            <a:r>
              <a:rPr lang="en-US" sz="14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Krisztina Palace collected 56 points and was rewarded with BREEAM certificate</a:t>
            </a:r>
            <a:r>
              <a:rPr lang="en-US" sz="1400" b="1" i="1" dirty="0">
                <a:solidFill>
                  <a:srgbClr val="ADBE32"/>
                </a:solidFill>
                <a:latin typeface="Georgia" panose="02040502050405090303" pitchFamily="18" charset="0"/>
                <a:ea typeface="Arial" panose="020B0604020202020204" pitchFamily="34" charset="0"/>
                <a:cs typeface="Arial" panose="020B0604020202020204" pitchFamily="34" charset="0"/>
              </a:rPr>
              <a:t> falling in rating level – </a:t>
            </a:r>
            <a:r>
              <a:rPr lang="en-US" sz="1400" b="1" i="1" dirty="0">
                <a:solidFill>
                  <a:srgbClr val="ADBE32"/>
                </a:solidFill>
                <a:latin typeface="Georgia" panose="02040502050405090303" pitchFamily="18" charset="0"/>
                <a:ea typeface="Times New Roman" panose="02020603050405020304" pitchFamily="18" charset="0"/>
                <a:cs typeface="Arial" panose="020B0604020202020204" pitchFamily="34" charset="0"/>
              </a:rPr>
              <a:t>“Very Good”.  </a:t>
            </a:r>
            <a:endParaRPr lang="en-US" sz="1400" b="1" dirty="0">
              <a:solidFill>
                <a:srgbClr val="ADBE32"/>
              </a:solidFill>
              <a:latin typeface="Georgia" panose="02040502050405090303"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90523568-E177-485C-AB9C-35F5649801AE}"/>
              </a:ext>
            </a:extLst>
          </p:cNvPr>
          <p:cNvPicPr/>
          <p:nvPr/>
        </p:nvPicPr>
        <p:blipFill rotWithShape="1">
          <a:blip r:embed="rId7">
            <a:extLst>
              <a:ext uri="{28A0092B-C50C-407E-A947-70E740481C1C}">
                <a14:useLocalDpi xmlns:a14="http://schemas.microsoft.com/office/drawing/2010/main" val="0"/>
              </a:ext>
            </a:extLst>
          </a:blip>
          <a:srcRect l="76421" r="4824"/>
          <a:stretch/>
        </p:blipFill>
        <p:spPr bwMode="auto">
          <a:xfrm>
            <a:off x="0" y="-25037"/>
            <a:ext cx="1904999" cy="10096500"/>
          </a:xfrm>
          <a:prstGeom prst="rect">
            <a:avLst/>
          </a:prstGeom>
          <a:noFill/>
          <a:ln>
            <a:noFill/>
          </a:ln>
        </p:spPr>
      </p:pic>
      <p:sp>
        <p:nvSpPr>
          <p:cNvPr id="9" name="TextBox 8">
            <a:extLst>
              <a:ext uri="{FF2B5EF4-FFF2-40B4-BE49-F238E27FC236}">
                <a16:creationId xmlns:a16="http://schemas.microsoft.com/office/drawing/2014/main" id="{74FA0254-6E0C-4658-A414-E56F9EC5E159}"/>
              </a:ext>
            </a:extLst>
          </p:cNvPr>
          <p:cNvSpPr txBox="1"/>
          <p:nvPr/>
        </p:nvSpPr>
        <p:spPr>
          <a:xfrm>
            <a:off x="5943600" y="9296399"/>
            <a:ext cx="1219200" cy="246221"/>
          </a:xfrm>
          <a:prstGeom prst="rect">
            <a:avLst/>
          </a:prstGeom>
          <a:noFill/>
        </p:spPr>
        <p:txBody>
          <a:bodyPr wrap="square" rtlCol="0">
            <a:spAutoFit/>
          </a:bodyPr>
          <a:lstStyle/>
          <a:p>
            <a:pPr algn="r"/>
            <a:r>
              <a:rPr lang="ka-GE" sz="1000" dirty="0">
                <a:solidFill>
                  <a:schemeClr val="bg1">
                    <a:lumMod val="50000"/>
                  </a:schemeClr>
                </a:solidFill>
                <a:latin typeface="Arial" panose="020B0604020202020204" pitchFamily="34" charset="0"/>
                <a:cs typeface="Arial" panose="020B0604020202020204" pitchFamily="34" charset="0"/>
              </a:rPr>
              <a:t>8</a:t>
            </a:r>
            <a:endParaRPr lang="en-GE" sz="1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386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1269</TotalTime>
  <Words>3484</Words>
  <Application>Microsoft Office PowerPoint</Application>
  <PresentationFormat>Custom</PresentationFormat>
  <Paragraphs>190</Paragraphs>
  <Slides>24</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Georgia</vt:lpstr>
      <vt:lpstr>Gotham</vt:lpstr>
      <vt:lpstr>Gotham Bold</vt:lpstr>
      <vt:lpstr>Gotham Regular</vt:lpstr>
      <vt:lpstr>Symbol</vt:lpstr>
      <vt:lpstr>Tahoma</vt:lpstr>
      <vt:lpstr>Times New Roman</vt:lpstr>
      <vt:lpstr>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Tamuna</dc:creator>
  <cp:lastModifiedBy>Tamar Metreveli</cp:lastModifiedBy>
  <cp:revision>115</cp:revision>
  <dcterms:created xsi:type="dcterms:W3CDTF">2021-04-15T18:36:33Z</dcterms:created>
  <dcterms:modified xsi:type="dcterms:W3CDTF">2021-06-07T09:01:09Z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2021-03-30T00:00:00Z</vt:filetime>
  </property>
  <property fmtid="{D5CDD505-2E9C-101B-9397-08002B2CF9AE}" pid="3" name="LastSaved">
    <vt:filetime>2021-04-15T00:00:00Z</vt:filetime>
  </property>
</Properties>
</file>